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463" r:id="rId3"/>
    <p:sldId id="441" r:id="rId4"/>
    <p:sldId id="443" r:id="rId5"/>
    <p:sldId id="262" r:id="rId6"/>
    <p:sldId id="449" r:id="rId7"/>
    <p:sldId id="451" r:id="rId8"/>
    <p:sldId id="452" r:id="rId9"/>
    <p:sldId id="4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2"/>
    <p:restoredTop sz="91346"/>
  </p:normalViewPr>
  <p:slideViewPr>
    <p:cSldViewPr snapToGrid="0" snapToObjects="1">
      <p:cViewPr varScale="1">
        <p:scale>
          <a:sx n="111" d="100"/>
          <a:sy n="111" d="100"/>
        </p:scale>
        <p:origin x="187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7.emf"/><Relationship Id="rId7" Type="http://schemas.openxmlformats.org/officeDocument/2006/relationships/image" Target="../media/image14.emf"/><Relationship Id="rId2" Type="http://schemas.openxmlformats.org/officeDocument/2006/relationships/image" Target="../media/image2.emf"/><Relationship Id="rId1" Type="http://schemas.openxmlformats.org/officeDocument/2006/relationships/image" Target="../media/image10.emf"/><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 Id="rId9"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17.emf"/><Relationship Id="rId7" Type="http://schemas.openxmlformats.org/officeDocument/2006/relationships/image" Target="../media/image7.emf"/><Relationship Id="rId2" Type="http://schemas.openxmlformats.org/officeDocument/2006/relationships/image" Target="../media/image16.emf"/><Relationship Id="rId1" Type="http://schemas.openxmlformats.org/officeDocument/2006/relationships/image" Target="../media/image15.emf"/><Relationship Id="rId6" Type="http://schemas.openxmlformats.org/officeDocument/2006/relationships/image" Target="../media/image2.emf"/><Relationship Id="rId5" Type="http://schemas.openxmlformats.org/officeDocument/2006/relationships/image" Target="../media/image9.emf"/><Relationship Id="rId4" Type="http://schemas.openxmlformats.org/officeDocument/2006/relationships/image" Target="../media/image18.emf"/><Relationship Id="rId9" Type="http://schemas.openxmlformats.org/officeDocument/2006/relationships/image" Target="../media/image19.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7.emf"/><Relationship Id="rId13" Type="http://schemas.openxmlformats.org/officeDocument/2006/relationships/image" Target="../media/image32.emf"/><Relationship Id="rId3" Type="http://schemas.openxmlformats.org/officeDocument/2006/relationships/image" Target="../media/image22.emf"/><Relationship Id="rId7" Type="http://schemas.openxmlformats.org/officeDocument/2006/relationships/image" Target="../media/image26.emf"/><Relationship Id="rId12" Type="http://schemas.openxmlformats.org/officeDocument/2006/relationships/image" Target="../media/image31.emf"/><Relationship Id="rId2" Type="http://schemas.openxmlformats.org/officeDocument/2006/relationships/image" Target="../media/image21.emf"/><Relationship Id="rId1" Type="http://schemas.openxmlformats.org/officeDocument/2006/relationships/image" Target="../media/image20.emf"/><Relationship Id="rId6" Type="http://schemas.openxmlformats.org/officeDocument/2006/relationships/image" Target="../media/image25.emf"/><Relationship Id="rId11" Type="http://schemas.openxmlformats.org/officeDocument/2006/relationships/image" Target="../media/image30.emf"/><Relationship Id="rId5" Type="http://schemas.openxmlformats.org/officeDocument/2006/relationships/image" Target="../media/image24.emf"/><Relationship Id="rId15" Type="http://schemas.openxmlformats.org/officeDocument/2006/relationships/image" Target="../media/image34.emf"/><Relationship Id="rId10" Type="http://schemas.openxmlformats.org/officeDocument/2006/relationships/image" Target="../media/image29.emf"/><Relationship Id="rId4" Type="http://schemas.openxmlformats.org/officeDocument/2006/relationships/image" Target="../media/image23.emf"/><Relationship Id="rId9" Type="http://schemas.openxmlformats.org/officeDocument/2006/relationships/image" Target="../media/image28.emf"/><Relationship Id="rId14" Type="http://schemas.openxmlformats.org/officeDocument/2006/relationships/image" Target="../media/image33.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image" Target="../media/image22.emf"/><Relationship Id="rId7" Type="http://schemas.openxmlformats.org/officeDocument/2006/relationships/image" Target="../media/image35.emf"/><Relationship Id="rId12" Type="http://schemas.openxmlformats.org/officeDocument/2006/relationships/image" Target="../media/image38.emf"/><Relationship Id="rId2" Type="http://schemas.openxmlformats.org/officeDocument/2006/relationships/image" Target="../media/image21.emf"/><Relationship Id="rId1" Type="http://schemas.openxmlformats.org/officeDocument/2006/relationships/image" Target="../media/image20.emf"/><Relationship Id="rId6" Type="http://schemas.openxmlformats.org/officeDocument/2006/relationships/image" Target="../media/image27.emf"/><Relationship Id="rId11" Type="http://schemas.openxmlformats.org/officeDocument/2006/relationships/image" Target="../media/image37.emf"/><Relationship Id="rId5" Type="http://schemas.openxmlformats.org/officeDocument/2006/relationships/image" Target="../media/image24.emf"/><Relationship Id="rId10" Type="http://schemas.openxmlformats.org/officeDocument/2006/relationships/image" Target="../media/image31.emf"/><Relationship Id="rId4" Type="http://schemas.openxmlformats.org/officeDocument/2006/relationships/image" Target="../media/image23.emf"/><Relationship Id="rId9" Type="http://schemas.openxmlformats.org/officeDocument/2006/relationships/image" Target="../media/image36.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9.emf"/><Relationship Id="rId13" Type="http://schemas.openxmlformats.org/officeDocument/2006/relationships/image" Target="../media/image45.emf"/><Relationship Id="rId18" Type="http://schemas.openxmlformats.org/officeDocument/2006/relationships/image" Target="../media/image50.emf"/><Relationship Id="rId3" Type="http://schemas.openxmlformats.org/officeDocument/2006/relationships/image" Target="../media/image22.emf"/><Relationship Id="rId21" Type="http://schemas.openxmlformats.org/officeDocument/2006/relationships/image" Target="../media/image31.emf"/><Relationship Id="rId7" Type="http://schemas.openxmlformats.org/officeDocument/2006/relationships/image" Target="../media/image40.emf"/><Relationship Id="rId12" Type="http://schemas.openxmlformats.org/officeDocument/2006/relationships/image" Target="../media/image44.emf"/><Relationship Id="rId17" Type="http://schemas.openxmlformats.org/officeDocument/2006/relationships/image" Target="../media/image49.emf"/><Relationship Id="rId2" Type="http://schemas.openxmlformats.org/officeDocument/2006/relationships/image" Target="../media/image21.emf"/><Relationship Id="rId16" Type="http://schemas.openxmlformats.org/officeDocument/2006/relationships/image" Target="../media/image48.emf"/><Relationship Id="rId20" Type="http://schemas.openxmlformats.org/officeDocument/2006/relationships/image" Target="../media/image52.emf"/><Relationship Id="rId1" Type="http://schemas.openxmlformats.org/officeDocument/2006/relationships/image" Target="../media/image39.emf"/><Relationship Id="rId6" Type="http://schemas.openxmlformats.org/officeDocument/2006/relationships/image" Target="../media/image27.emf"/><Relationship Id="rId11" Type="http://schemas.openxmlformats.org/officeDocument/2006/relationships/image" Target="../media/image43.emf"/><Relationship Id="rId5" Type="http://schemas.openxmlformats.org/officeDocument/2006/relationships/image" Target="../media/image24.emf"/><Relationship Id="rId15" Type="http://schemas.openxmlformats.org/officeDocument/2006/relationships/image" Target="../media/image47.emf"/><Relationship Id="rId23" Type="http://schemas.openxmlformats.org/officeDocument/2006/relationships/image" Target="../media/image54.emf"/><Relationship Id="rId10" Type="http://schemas.openxmlformats.org/officeDocument/2006/relationships/image" Target="../media/image42.emf"/><Relationship Id="rId19" Type="http://schemas.openxmlformats.org/officeDocument/2006/relationships/image" Target="../media/image51.emf"/><Relationship Id="rId4" Type="http://schemas.openxmlformats.org/officeDocument/2006/relationships/image" Target="../media/image23.emf"/><Relationship Id="rId9" Type="http://schemas.openxmlformats.org/officeDocument/2006/relationships/image" Target="../media/image41.emf"/><Relationship Id="rId14" Type="http://schemas.openxmlformats.org/officeDocument/2006/relationships/image" Target="../media/image46.emf"/><Relationship Id="rId22" Type="http://schemas.openxmlformats.org/officeDocument/2006/relationships/image" Target="../media/image5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2872485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EC245-C696-BC48-A093-09C31B30B067}"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3684685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6.bin"/><Relationship Id="rId18" Type="http://schemas.openxmlformats.org/officeDocument/2006/relationships/image" Target="../media/image8.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e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7.emf"/><Relationship Id="rId20" Type="http://schemas.openxmlformats.org/officeDocument/2006/relationships/image" Target="../media/image9.emf"/><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4.emf"/><Relationship Id="rId19" Type="http://schemas.openxmlformats.org/officeDocument/2006/relationships/oleObject" Target="../embeddings/oleObject9.bin"/><Relationship Id="rId4" Type="http://schemas.openxmlformats.org/officeDocument/2006/relationships/image" Target="../media/image1.emf"/><Relationship Id="rId9" Type="http://schemas.openxmlformats.org/officeDocument/2006/relationships/oleObject" Target="../embeddings/oleObject4.bin"/><Relationship Id="rId14" Type="http://schemas.openxmlformats.org/officeDocument/2006/relationships/image" Target="../media/image6.emf"/></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oleObject" Target="../embeddings/oleObject15.bin"/><Relationship Id="rId18" Type="http://schemas.openxmlformats.org/officeDocument/2006/relationships/image" Target="../media/image8.e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2.emf"/><Relationship Id="rId17" Type="http://schemas.openxmlformats.org/officeDocument/2006/relationships/oleObject" Target="../embeddings/oleObject17.bin"/><Relationship Id="rId2" Type="http://schemas.openxmlformats.org/officeDocument/2006/relationships/slideLayout" Target="../slideLayouts/slideLayout2.xml"/><Relationship Id="rId16" Type="http://schemas.openxmlformats.org/officeDocument/2006/relationships/image" Target="../media/image14.emf"/><Relationship Id="rId20" Type="http://schemas.openxmlformats.org/officeDocument/2006/relationships/image" Target="../media/image9.emf"/><Relationship Id="rId1" Type="http://schemas.openxmlformats.org/officeDocument/2006/relationships/vmlDrawing" Target="../drawings/vmlDrawing2.vml"/><Relationship Id="rId6" Type="http://schemas.openxmlformats.org/officeDocument/2006/relationships/image" Target="../media/image2.emf"/><Relationship Id="rId11" Type="http://schemas.openxmlformats.org/officeDocument/2006/relationships/oleObject" Target="../embeddings/oleObject14.bin"/><Relationship Id="rId5" Type="http://schemas.openxmlformats.org/officeDocument/2006/relationships/oleObject" Target="../embeddings/oleObject11.bin"/><Relationship Id="rId15" Type="http://schemas.openxmlformats.org/officeDocument/2006/relationships/oleObject" Target="../embeddings/oleObject16.bin"/><Relationship Id="rId10" Type="http://schemas.openxmlformats.org/officeDocument/2006/relationships/image" Target="../media/image11.emf"/><Relationship Id="rId19" Type="http://schemas.openxmlformats.org/officeDocument/2006/relationships/oleObject" Target="../embeddings/oleObject18.bin"/><Relationship Id="rId4" Type="http://schemas.openxmlformats.org/officeDocument/2006/relationships/image" Target="../media/image10.emf"/><Relationship Id="rId9" Type="http://schemas.openxmlformats.org/officeDocument/2006/relationships/oleObject" Target="../embeddings/oleObject13.bin"/><Relationship Id="rId14" Type="http://schemas.openxmlformats.org/officeDocument/2006/relationships/image" Target="../media/image13.emf"/></Relationships>
</file>

<file path=ppt/slides/_rels/slide4.x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oleObject" Target="../embeddings/oleObject24.bin"/><Relationship Id="rId18" Type="http://schemas.openxmlformats.org/officeDocument/2006/relationships/image" Target="../media/image8.e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9.emf"/><Relationship Id="rId17" Type="http://schemas.openxmlformats.org/officeDocument/2006/relationships/oleObject" Target="../embeddings/oleObject26.bin"/><Relationship Id="rId2" Type="http://schemas.openxmlformats.org/officeDocument/2006/relationships/slideLayout" Target="../slideLayouts/slideLayout2.xml"/><Relationship Id="rId16" Type="http://schemas.openxmlformats.org/officeDocument/2006/relationships/image" Target="../media/image7.emf"/><Relationship Id="rId20" Type="http://schemas.openxmlformats.org/officeDocument/2006/relationships/image" Target="../media/image19.emf"/><Relationship Id="rId1" Type="http://schemas.openxmlformats.org/officeDocument/2006/relationships/vmlDrawing" Target="../drawings/vmlDrawing3.vml"/><Relationship Id="rId6" Type="http://schemas.openxmlformats.org/officeDocument/2006/relationships/image" Target="../media/image16.emf"/><Relationship Id="rId11" Type="http://schemas.openxmlformats.org/officeDocument/2006/relationships/oleObject" Target="../embeddings/oleObject23.bin"/><Relationship Id="rId5" Type="http://schemas.openxmlformats.org/officeDocument/2006/relationships/oleObject" Target="../embeddings/oleObject20.bin"/><Relationship Id="rId15" Type="http://schemas.openxmlformats.org/officeDocument/2006/relationships/oleObject" Target="../embeddings/oleObject25.bin"/><Relationship Id="rId10" Type="http://schemas.openxmlformats.org/officeDocument/2006/relationships/image" Target="../media/image18.emf"/><Relationship Id="rId19" Type="http://schemas.openxmlformats.org/officeDocument/2006/relationships/oleObject" Target="../embeddings/oleObject27.bin"/><Relationship Id="rId4" Type="http://schemas.openxmlformats.org/officeDocument/2006/relationships/image" Target="../media/image15.emf"/><Relationship Id="rId9" Type="http://schemas.openxmlformats.org/officeDocument/2006/relationships/oleObject" Target="../embeddings/oleObject22.bin"/><Relationship Id="rId1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2.emf"/><Relationship Id="rId13" Type="http://schemas.openxmlformats.org/officeDocument/2006/relationships/oleObject" Target="../embeddings/oleObject33.bin"/><Relationship Id="rId18" Type="http://schemas.openxmlformats.org/officeDocument/2006/relationships/image" Target="../media/image27.emf"/><Relationship Id="rId26" Type="http://schemas.openxmlformats.org/officeDocument/2006/relationships/image" Target="../media/image31.emf"/><Relationship Id="rId3" Type="http://schemas.openxmlformats.org/officeDocument/2006/relationships/oleObject" Target="../embeddings/oleObject28.bin"/><Relationship Id="rId21" Type="http://schemas.openxmlformats.org/officeDocument/2006/relationships/oleObject" Target="../embeddings/oleObject37.bin"/><Relationship Id="rId7" Type="http://schemas.openxmlformats.org/officeDocument/2006/relationships/oleObject" Target="../embeddings/oleObject30.bin"/><Relationship Id="rId12" Type="http://schemas.openxmlformats.org/officeDocument/2006/relationships/image" Target="../media/image24.emf"/><Relationship Id="rId17" Type="http://schemas.openxmlformats.org/officeDocument/2006/relationships/oleObject" Target="../embeddings/oleObject35.bin"/><Relationship Id="rId25" Type="http://schemas.openxmlformats.org/officeDocument/2006/relationships/oleObject" Target="../embeddings/oleObject39.bin"/><Relationship Id="rId2" Type="http://schemas.openxmlformats.org/officeDocument/2006/relationships/slideLayout" Target="../slideLayouts/slideLayout2.xml"/><Relationship Id="rId16" Type="http://schemas.openxmlformats.org/officeDocument/2006/relationships/image" Target="../media/image26.emf"/><Relationship Id="rId20" Type="http://schemas.openxmlformats.org/officeDocument/2006/relationships/image" Target="../media/image28.emf"/><Relationship Id="rId29" Type="http://schemas.openxmlformats.org/officeDocument/2006/relationships/oleObject" Target="../embeddings/oleObject41.bin"/><Relationship Id="rId1" Type="http://schemas.openxmlformats.org/officeDocument/2006/relationships/vmlDrawing" Target="../drawings/vmlDrawing4.vml"/><Relationship Id="rId6" Type="http://schemas.openxmlformats.org/officeDocument/2006/relationships/image" Target="../media/image21.emf"/><Relationship Id="rId11" Type="http://schemas.openxmlformats.org/officeDocument/2006/relationships/oleObject" Target="../embeddings/oleObject32.bin"/><Relationship Id="rId24" Type="http://schemas.openxmlformats.org/officeDocument/2006/relationships/image" Target="../media/image30.emf"/><Relationship Id="rId32" Type="http://schemas.openxmlformats.org/officeDocument/2006/relationships/image" Target="../media/image34.emf"/><Relationship Id="rId5" Type="http://schemas.openxmlformats.org/officeDocument/2006/relationships/oleObject" Target="../embeddings/oleObject29.bin"/><Relationship Id="rId15" Type="http://schemas.openxmlformats.org/officeDocument/2006/relationships/oleObject" Target="../embeddings/oleObject34.bin"/><Relationship Id="rId23" Type="http://schemas.openxmlformats.org/officeDocument/2006/relationships/oleObject" Target="../embeddings/oleObject38.bin"/><Relationship Id="rId28" Type="http://schemas.openxmlformats.org/officeDocument/2006/relationships/image" Target="../media/image32.emf"/><Relationship Id="rId10" Type="http://schemas.openxmlformats.org/officeDocument/2006/relationships/image" Target="../media/image23.emf"/><Relationship Id="rId19" Type="http://schemas.openxmlformats.org/officeDocument/2006/relationships/oleObject" Target="../embeddings/oleObject36.bin"/><Relationship Id="rId31" Type="http://schemas.openxmlformats.org/officeDocument/2006/relationships/oleObject" Target="../embeddings/oleObject42.bin"/><Relationship Id="rId4" Type="http://schemas.openxmlformats.org/officeDocument/2006/relationships/image" Target="../media/image20.emf"/><Relationship Id="rId9" Type="http://schemas.openxmlformats.org/officeDocument/2006/relationships/oleObject" Target="../embeddings/oleObject31.bin"/><Relationship Id="rId14" Type="http://schemas.openxmlformats.org/officeDocument/2006/relationships/image" Target="../media/image25.emf"/><Relationship Id="rId22" Type="http://schemas.openxmlformats.org/officeDocument/2006/relationships/image" Target="../media/image29.emf"/><Relationship Id="rId27" Type="http://schemas.openxmlformats.org/officeDocument/2006/relationships/oleObject" Target="../embeddings/oleObject40.bin"/><Relationship Id="rId30" Type="http://schemas.openxmlformats.org/officeDocument/2006/relationships/image" Target="../media/image33.emf"/></Relationships>
</file>

<file path=ppt/slides/_rels/slide7.xml.rels><?xml version="1.0" encoding="UTF-8" standalone="yes"?>
<Relationships xmlns="http://schemas.openxmlformats.org/package/2006/relationships"><Relationship Id="rId8" Type="http://schemas.openxmlformats.org/officeDocument/2006/relationships/image" Target="../media/image22.emf"/><Relationship Id="rId13" Type="http://schemas.openxmlformats.org/officeDocument/2006/relationships/oleObject" Target="../embeddings/oleObject48.bin"/><Relationship Id="rId18" Type="http://schemas.openxmlformats.org/officeDocument/2006/relationships/image" Target="../media/image29.emf"/><Relationship Id="rId26" Type="http://schemas.openxmlformats.org/officeDocument/2006/relationships/image" Target="../media/image38.emf"/><Relationship Id="rId3" Type="http://schemas.openxmlformats.org/officeDocument/2006/relationships/oleObject" Target="../embeddings/oleObject43.bin"/><Relationship Id="rId21" Type="http://schemas.openxmlformats.org/officeDocument/2006/relationships/oleObject" Target="../embeddings/oleObject52.bin"/><Relationship Id="rId7" Type="http://schemas.openxmlformats.org/officeDocument/2006/relationships/oleObject" Target="../embeddings/oleObject45.bin"/><Relationship Id="rId12" Type="http://schemas.openxmlformats.org/officeDocument/2006/relationships/image" Target="../media/image24.emf"/><Relationship Id="rId17" Type="http://schemas.openxmlformats.org/officeDocument/2006/relationships/oleObject" Target="../embeddings/oleObject50.bin"/><Relationship Id="rId25" Type="http://schemas.openxmlformats.org/officeDocument/2006/relationships/oleObject" Target="../embeddings/oleObject54.bin"/><Relationship Id="rId2" Type="http://schemas.openxmlformats.org/officeDocument/2006/relationships/slideLayout" Target="../slideLayouts/slideLayout2.xml"/><Relationship Id="rId16" Type="http://schemas.openxmlformats.org/officeDocument/2006/relationships/image" Target="../media/image35.emf"/><Relationship Id="rId20" Type="http://schemas.openxmlformats.org/officeDocument/2006/relationships/image" Target="../media/image36.emf"/><Relationship Id="rId1" Type="http://schemas.openxmlformats.org/officeDocument/2006/relationships/vmlDrawing" Target="../drawings/vmlDrawing5.vml"/><Relationship Id="rId6" Type="http://schemas.openxmlformats.org/officeDocument/2006/relationships/image" Target="../media/image21.emf"/><Relationship Id="rId11" Type="http://schemas.openxmlformats.org/officeDocument/2006/relationships/oleObject" Target="../embeddings/oleObject47.bin"/><Relationship Id="rId24" Type="http://schemas.openxmlformats.org/officeDocument/2006/relationships/image" Target="../media/image37.emf"/><Relationship Id="rId5" Type="http://schemas.openxmlformats.org/officeDocument/2006/relationships/oleObject" Target="../embeddings/oleObject44.bin"/><Relationship Id="rId15" Type="http://schemas.openxmlformats.org/officeDocument/2006/relationships/oleObject" Target="../embeddings/oleObject49.bin"/><Relationship Id="rId23" Type="http://schemas.openxmlformats.org/officeDocument/2006/relationships/oleObject" Target="../embeddings/oleObject53.bin"/><Relationship Id="rId10" Type="http://schemas.openxmlformats.org/officeDocument/2006/relationships/image" Target="../media/image23.emf"/><Relationship Id="rId19" Type="http://schemas.openxmlformats.org/officeDocument/2006/relationships/oleObject" Target="../embeddings/oleObject51.bin"/><Relationship Id="rId4" Type="http://schemas.openxmlformats.org/officeDocument/2006/relationships/image" Target="../media/image20.emf"/><Relationship Id="rId9" Type="http://schemas.openxmlformats.org/officeDocument/2006/relationships/oleObject" Target="../embeddings/oleObject46.bin"/><Relationship Id="rId14" Type="http://schemas.openxmlformats.org/officeDocument/2006/relationships/image" Target="../media/image27.emf"/><Relationship Id="rId22" Type="http://schemas.openxmlformats.org/officeDocument/2006/relationships/image" Target="../media/image31.emf"/></Relationships>
</file>

<file path=ppt/slides/_rels/slide8.xml.rels><?xml version="1.0" encoding="UTF-8" standalone="yes"?>
<Relationships xmlns="http://schemas.openxmlformats.org/package/2006/relationships"><Relationship Id="rId13" Type="http://schemas.openxmlformats.org/officeDocument/2006/relationships/oleObject" Target="../embeddings/oleObject60.bin"/><Relationship Id="rId18" Type="http://schemas.openxmlformats.org/officeDocument/2006/relationships/image" Target="../media/image29.emf"/><Relationship Id="rId26" Type="http://schemas.openxmlformats.org/officeDocument/2006/relationships/image" Target="../media/image44.emf"/><Relationship Id="rId39" Type="http://schemas.openxmlformats.org/officeDocument/2006/relationships/oleObject" Target="../embeddings/oleObject73.bin"/><Relationship Id="rId21" Type="http://schemas.openxmlformats.org/officeDocument/2006/relationships/oleObject" Target="../embeddings/oleObject64.bin"/><Relationship Id="rId34" Type="http://schemas.openxmlformats.org/officeDocument/2006/relationships/image" Target="../media/image48.emf"/><Relationship Id="rId42" Type="http://schemas.openxmlformats.org/officeDocument/2006/relationships/image" Target="../media/image52.emf"/><Relationship Id="rId47" Type="http://schemas.openxmlformats.org/officeDocument/2006/relationships/oleObject" Target="../embeddings/oleObject77.bin"/><Relationship Id="rId7" Type="http://schemas.openxmlformats.org/officeDocument/2006/relationships/oleObject" Target="../embeddings/oleObject57.bin"/><Relationship Id="rId2" Type="http://schemas.openxmlformats.org/officeDocument/2006/relationships/slideLayout" Target="../slideLayouts/slideLayout2.xml"/><Relationship Id="rId16" Type="http://schemas.openxmlformats.org/officeDocument/2006/relationships/image" Target="../media/image40.emf"/><Relationship Id="rId29" Type="http://schemas.openxmlformats.org/officeDocument/2006/relationships/oleObject" Target="../embeddings/oleObject68.bin"/><Relationship Id="rId1" Type="http://schemas.openxmlformats.org/officeDocument/2006/relationships/vmlDrawing" Target="../drawings/vmlDrawing6.vml"/><Relationship Id="rId6" Type="http://schemas.openxmlformats.org/officeDocument/2006/relationships/image" Target="../media/image21.emf"/><Relationship Id="rId11" Type="http://schemas.openxmlformats.org/officeDocument/2006/relationships/oleObject" Target="../embeddings/oleObject59.bin"/><Relationship Id="rId24" Type="http://schemas.openxmlformats.org/officeDocument/2006/relationships/image" Target="../media/image43.emf"/><Relationship Id="rId32" Type="http://schemas.openxmlformats.org/officeDocument/2006/relationships/image" Target="../media/image47.emf"/><Relationship Id="rId37" Type="http://schemas.openxmlformats.org/officeDocument/2006/relationships/oleObject" Target="../embeddings/oleObject72.bin"/><Relationship Id="rId40" Type="http://schemas.openxmlformats.org/officeDocument/2006/relationships/image" Target="../media/image51.emf"/><Relationship Id="rId45" Type="http://schemas.openxmlformats.org/officeDocument/2006/relationships/oleObject" Target="../embeddings/oleObject76.bin"/><Relationship Id="rId5" Type="http://schemas.openxmlformats.org/officeDocument/2006/relationships/oleObject" Target="../embeddings/oleObject56.bin"/><Relationship Id="rId15" Type="http://schemas.openxmlformats.org/officeDocument/2006/relationships/oleObject" Target="../embeddings/oleObject61.bin"/><Relationship Id="rId23" Type="http://schemas.openxmlformats.org/officeDocument/2006/relationships/oleObject" Target="../embeddings/oleObject65.bin"/><Relationship Id="rId28" Type="http://schemas.openxmlformats.org/officeDocument/2006/relationships/image" Target="../media/image45.emf"/><Relationship Id="rId36" Type="http://schemas.openxmlformats.org/officeDocument/2006/relationships/image" Target="../media/image49.emf"/><Relationship Id="rId10" Type="http://schemas.openxmlformats.org/officeDocument/2006/relationships/image" Target="../media/image23.emf"/><Relationship Id="rId19" Type="http://schemas.openxmlformats.org/officeDocument/2006/relationships/oleObject" Target="../embeddings/oleObject63.bin"/><Relationship Id="rId31" Type="http://schemas.openxmlformats.org/officeDocument/2006/relationships/oleObject" Target="../embeddings/oleObject69.bin"/><Relationship Id="rId44" Type="http://schemas.openxmlformats.org/officeDocument/2006/relationships/image" Target="../media/image31.emf"/><Relationship Id="rId4" Type="http://schemas.openxmlformats.org/officeDocument/2006/relationships/image" Target="../media/image39.emf"/><Relationship Id="rId9" Type="http://schemas.openxmlformats.org/officeDocument/2006/relationships/oleObject" Target="../embeddings/oleObject58.bin"/><Relationship Id="rId14" Type="http://schemas.openxmlformats.org/officeDocument/2006/relationships/image" Target="../media/image27.emf"/><Relationship Id="rId22" Type="http://schemas.openxmlformats.org/officeDocument/2006/relationships/image" Target="../media/image42.emf"/><Relationship Id="rId27" Type="http://schemas.openxmlformats.org/officeDocument/2006/relationships/oleObject" Target="../embeddings/oleObject67.bin"/><Relationship Id="rId30" Type="http://schemas.openxmlformats.org/officeDocument/2006/relationships/image" Target="../media/image46.emf"/><Relationship Id="rId35" Type="http://schemas.openxmlformats.org/officeDocument/2006/relationships/oleObject" Target="../embeddings/oleObject71.bin"/><Relationship Id="rId43" Type="http://schemas.openxmlformats.org/officeDocument/2006/relationships/oleObject" Target="../embeddings/oleObject75.bin"/><Relationship Id="rId48" Type="http://schemas.openxmlformats.org/officeDocument/2006/relationships/image" Target="../media/image54.emf"/><Relationship Id="rId8" Type="http://schemas.openxmlformats.org/officeDocument/2006/relationships/image" Target="../media/image22.emf"/><Relationship Id="rId3" Type="http://schemas.openxmlformats.org/officeDocument/2006/relationships/oleObject" Target="../embeddings/oleObject55.bin"/><Relationship Id="rId12" Type="http://schemas.openxmlformats.org/officeDocument/2006/relationships/image" Target="../media/image24.emf"/><Relationship Id="rId17" Type="http://schemas.openxmlformats.org/officeDocument/2006/relationships/oleObject" Target="../embeddings/oleObject62.bin"/><Relationship Id="rId25" Type="http://schemas.openxmlformats.org/officeDocument/2006/relationships/oleObject" Target="../embeddings/oleObject66.bin"/><Relationship Id="rId33" Type="http://schemas.openxmlformats.org/officeDocument/2006/relationships/oleObject" Target="../embeddings/oleObject70.bin"/><Relationship Id="rId38" Type="http://schemas.openxmlformats.org/officeDocument/2006/relationships/image" Target="../media/image50.emf"/><Relationship Id="rId46" Type="http://schemas.openxmlformats.org/officeDocument/2006/relationships/image" Target="../media/image53.emf"/><Relationship Id="rId20" Type="http://schemas.openxmlformats.org/officeDocument/2006/relationships/image" Target="../media/image41.emf"/><Relationship Id="rId41" Type="http://schemas.openxmlformats.org/officeDocument/2006/relationships/oleObject" Target="../embeddings/oleObject74.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Tree>
    <p:extLst>
      <p:ext uri="{BB962C8B-B14F-4D97-AF65-F5344CB8AC3E}">
        <p14:creationId xmlns:p14="http://schemas.microsoft.com/office/powerpoint/2010/main" val="351503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 name="Straight Connector 59"/>
          <p:cNvCxnSpPr/>
          <p:nvPr/>
        </p:nvCxnSpPr>
        <p:spPr>
          <a:xfrm flipV="1">
            <a:off x="1950712" y="4785366"/>
            <a:ext cx="0" cy="1840004"/>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74957" y="270299"/>
            <a:ext cx="5033334" cy="2369880"/>
          </a:xfrm>
          <a:prstGeom prst="rect">
            <a:avLst/>
          </a:prstGeom>
          <a:noFill/>
        </p:spPr>
        <p:txBody>
          <a:bodyPr wrap="square" rtlCol="0">
            <a:spAutoFit/>
          </a:bodyPr>
          <a:lstStyle/>
          <a:p>
            <a:r>
              <a:rPr lang="en-US" sz="2800" dirty="0">
                <a:solidFill>
                  <a:srgbClr val="FF0000"/>
                </a:solidFill>
                <a:latin typeface="Apple Chancery"/>
                <a:cs typeface="Apple Chancery"/>
              </a:rPr>
              <a:t>More fun—Problem #5: </a:t>
            </a:r>
            <a:r>
              <a:rPr lang="en-US" sz="2000" dirty="0">
                <a:solidFill>
                  <a:srgbClr val="000000"/>
                </a:solidFill>
                <a:latin typeface="Times New Roman"/>
                <a:cs typeface="Times New Roman"/>
              </a:rPr>
              <a:t>A </a:t>
            </a:r>
            <a:r>
              <a:rPr lang="en-US" sz="2000" dirty="0">
                <a:solidFill>
                  <a:srgbClr val="FF0000"/>
                </a:solidFill>
                <a:latin typeface="Times New Roman"/>
                <a:cs typeface="Times New Roman"/>
              </a:rPr>
              <a:t>friction-less ramp </a:t>
            </a:r>
            <a:r>
              <a:rPr lang="en-US" sz="2000" dirty="0">
                <a:solidFill>
                  <a:srgbClr val="000000"/>
                </a:solidFill>
                <a:latin typeface="Times New Roman"/>
                <a:cs typeface="Times New Roman"/>
              </a:rPr>
              <a:t>terminates in a </a:t>
            </a:r>
            <a:r>
              <a:rPr lang="en-US" sz="2000" dirty="0">
                <a:solidFill>
                  <a:srgbClr val="FF0000"/>
                </a:solidFill>
                <a:latin typeface="Times New Roman"/>
                <a:cs typeface="Times New Roman"/>
              </a:rPr>
              <a:t>loop of radius R</a:t>
            </a:r>
            <a:r>
              <a:rPr lang="en-US" sz="2000" dirty="0">
                <a:solidFill>
                  <a:srgbClr val="000000"/>
                </a:solidFill>
                <a:latin typeface="Times New Roman"/>
                <a:cs typeface="Times New Roman"/>
              </a:rPr>
              <a:t>.  A </a:t>
            </a:r>
            <a:r>
              <a:rPr lang="en-US" sz="2000" dirty="0">
                <a:solidFill>
                  <a:srgbClr val="0000FF"/>
                </a:solidFill>
                <a:latin typeface="Times New Roman"/>
                <a:cs typeface="Times New Roman"/>
              </a:rPr>
              <a:t>block of mass </a:t>
            </a:r>
            <a:r>
              <a:rPr lang="en-US" sz="2000" i="1" dirty="0">
                <a:solidFill>
                  <a:srgbClr val="0000FF"/>
                </a:solidFill>
                <a:latin typeface="Times New Roman"/>
                <a:cs typeface="Times New Roman"/>
              </a:rPr>
              <a:t>m</a:t>
            </a:r>
            <a:r>
              <a:rPr lang="en-US" sz="2000" dirty="0">
                <a:solidFill>
                  <a:srgbClr val="0000FF"/>
                </a:solidFill>
                <a:latin typeface="Times New Roman"/>
                <a:cs typeface="Times New Roman"/>
              </a:rPr>
              <a:t> </a:t>
            </a:r>
            <a:r>
              <a:rPr lang="en-US" sz="2000" dirty="0">
                <a:solidFill>
                  <a:srgbClr val="000000"/>
                </a:solidFill>
                <a:latin typeface="Times New Roman"/>
                <a:cs typeface="Times New Roman"/>
              </a:rPr>
              <a:t>is </a:t>
            </a:r>
            <a:r>
              <a:rPr lang="en-US" sz="2000" dirty="0">
                <a:solidFill>
                  <a:srgbClr val="0000FF"/>
                </a:solidFill>
                <a:latin typeface="Times New Roman"/>
                <a:cs typeface="Times New Roman"/>
              </a:rPr>
              <a:t>released from rest </a:t>
            </a:r>
            <a:r>
              <a:rPr lang="en-US" sz="2000" dirty="0">
                <a:solidFill>
                  <a:srgbClr val="000000"/>
                </a:solidFill>
                <a:latin typeface="Times New Roman"/>
                <a:cs typeface="Times New Roman"/>
              </a:rPr>
              <a:t>and allowed to </a:t>
            </a:r>
            <a:r>
              <a:rPr lang="en-US" sz="2000" dirty="0">
                <a:solidFill>
                  <a:srgbClr val="0000FF"/>
                </a:solidFill>
                <a:latin typeface="Times New Roman"/>
                <a:cs typeface="Times New Roman"/>
              </a:rPr>
              <a:t>slide down the ramp and into the loop</a:t>
            </a:r>
            <a:r>
              <a:rPr lang="en-US" sz="2000" dirty="0">
                <a:solidFill>
                  <a:srgbClr val="000000"/>
                </a:solidFill>
                <a:latin typeface="Times New Roman"/>
                <a:cs typeface="Times New Roman"/>
              </a:rPr>
              <a:t>.  </a:t>
            </a:r>
            <a:r>
              <a:rPr lang="en-US" sz="2000" dirty="0">
                <a:solidFill>
                  <a:srgbClr val="FF0000"/>
                </a:solidFill>
                <a:latin typeface="Times New Roman"/>
                <a:cs typeface="Times New Roman"/>
              </a:rPr>
              <a:t>How high up from the ground must the block be placed </a:t>
            </a:r>
            <a:r>
              <a:rPr lang="en-US" sz="2000" dirty="0">
                <a:solidFill>
                  <a:srgbClr val="000000"/>
                </a:solidFill>
                <a:latin typeface="Times New Roman"/>
                <a:cs typeface="Times New Roman"/>
              </a:rPr>
              <a:t>if it is to </a:t>
            </a:r>
            <a:r>
              <a:rPr lang="en-US" sz="2000" dirty="0">
                <a:solidFill>
                  <a:srgbClr val="FF0000"/>
                </a:solidFill>
                <a:latin typeface="Times New Roman"/>
                <a:cs typeface="Times New Roman"/>
              </a:rPr>
              <a:t>just barely make it through the top of the loop and out again?  </a:t>
            </a:r>
            <a:endParaRPr lang="en-US" sz="2400" dirty="0">
              <a:solidFill>
                <a:srgbClr val="FF0000"/>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20.)</a:t>
            </a:r>
          </a:p>
        </p:txBody>
      </p:sp>
      <p:sp>
        <p:nvSpPr>
          <p:cNvPr id="19" name="TextBox 18"/>
          <p:cNvSpPr txBox="1"/>
          <p:nvPr/>
        </p:nvSpPr>
        <p:spPr>
          <a:xfrm>
            <a:off x="651519" y="2687590"/>
            <a:ext cx="4656772" cy="1938992"/>
          </a:xfrm>
          <a:prstGeom prst="rect">
            <a:avLst/>
          </a:prstGeom>
          <a:noFill/>
        </p:spPr>
        <p:txBody>
          <a:bodyPr wrap="square" rtlCol="0">
            <a:spAutoFit/>
          </a:bodyPr>
          <a:lstStyle/>
          <a:p>
            <a:r>
              <a:rPr lang="en-US" sz="2000" dirty="0">
                <a:solidFill>
                  <a:srgbClr val="FF0000"/>
                </a:solidFill>
                <a:latin typeface="Apple Chancery"/>
                <a:cs typeface="Apple Chancery"/>
              </a:rPr>
              <a:t>There are </a:t>
            </a:r>
            <a:r>
              <a:rPr lang="en-US" sz="2000" dirty="0">
                <a:solidFill>
                  <a:srgbClr val="FF0000"/>
                </a:solidFill>
                <a:latin typeface="Times New Roman"/>
                <a:cs typeface="Times New Roman"/>
              </a:rPr>
              <a:t>two points of interest </a:t>
            </a:r>
            <a:r>
              <a:rPr lang="en-US" sz="2000" dirty="0">
                <a:solidFill>
                  <a:srgbClr val="000000"/>
                </a:solidFill>
                <a:latin typeface="Times New Roman"/>
                <a:cs typeface="Times New Roman"/>
              </a:rPr>
              <a:t>here, the </a:t>
            </a:r>
            <a:r>
              <a:rPr lang="en-US" sz="2000" dirty="0">
                <a:solidFill>
                  <a:srgbClr val="0000FF"/>
                </a:solidFill>
                <a:latin typeface="Times New Roman"/>
                <a:cs typeface="Times New Roman"/>
              </a:rPr>
              <a:t>start point defined by </a:t>
            </a:r>
            <a:r>
              <a:rPr lang="en-US" sz="2000" i="1" dirty="0">
                <a:solidFill>
                  <a:srgbClr val="0000FF"/>
                </a:solidFill>
                <a:latin typeface="Times New Roman"/>
                <a:cs typeface="Times New Roman"/>
              </a:rPr>
              <a:t>h </a:t>
            </a:r>
            <a:r>
              <a:rPr lang="en-US" sz="2000" dirty="0">
                <a:solidFill>
                  <a:srgbClr val="000000"/>
                </a:solidFill>
                <a:latin typeface="Times New Roman"/>
                <a:cs typeface="Times New Roman"/>
              </a:rPr>
              <a:t>and the </a:t>
            </a:r>
            <a:r>
              <a:rPr lang="en-US" sz="2000" dirty="0">
                <a:solidFill>
                  <a:srgbClr val="0000FF"/>
                </a:solidFill>
                <a:latin typeface="Times New Roman"/>
                <a:cs typeface="Times New Roman"/>
              </a:rPr>
              <a:t>top of the arc </a:t>
            </a:r>
            <a:r>
              <a:rPr lang="en-US" sz="2000" dirty="0">
                <a:solidFill>
                  <a:srgbClr val="000000"/>
                </a:solidFill>
                <a:latin typeface="Times New Roman"/>
                <a:cs typeface="Times New Roman"/>
              </a:rPr>
              <a:t>where the velocity is just big enough to allow the block to skim through and out again. The </a:t>
            </a:r>
            <a:r>
              <a:rPr lang="en-US" sz="2000" dirty="0">
                <a:solidFill>
                  <a:srgbClr val="FF0000"/>
                </a:solidFill>
                <a:latin typeface="Times New Roman"/>
                <a:cs typeface="Times New Roman"/>
              </a:rPr>
              <a:t>motion at the top is clearly centripetal</a:t>
            </a:r>
            <a:r>
              <a:rPr lang="en-US" sz="2000" dirty="0">
                <a:solidFill>
                  <a:srgbClr val="000000"/>
                </a:solidFill>
                <a:latin typeface="Times New Roman"/>
                <a:cs typeface="Times New Roman"/>
              </a:rPr>
              <a:t>, so let’s start there.  In general:</a:t>
            </a:r>
            <a:endParaRPr lang="en-US" sz="2400" dirty="0">
              <a:latin typeface="Apple Chancery"/>
              <a:cs typeface="Apple Chancery"/>
            </a:endParaRPr>
          </a:p>
        </p:txBody>
      </p:sp>
      <p:graphicFrame>
        <p:nvGraphicFramePr>
          <p:cNvPr id="24" name="Object 23"/>
          <p:cNvGraphicFramePr>
            <a:graphicFrameLocks noChangeAspect="1"/>
          </p:cNvGraphicFramePr>
          <p:nvPr/>
        </p:nvGraphicFramePr>
        <p:xfrm>
          <a:off x="1809296" y="4785366"/>
          <a:ext cx="131762" cy="147637"/>
        </p:xfrm>
        <a:graphic>
          <a:graphicData uri="http://schemas.openxmlformats.org/presentationml/2006/ole">
            <mc:AlternateContent xmlns:mc="http://schemas.openxmlformats.org/markup-compatibility/2006">
              <mc:Choice xmlns:v="urn:schemas-microsoft-com:vml" Requires="v">
                <p:oleObj spid="_x0000_s6208" name="Equation" r:id="rId3" imgW="114300" imgH="127000" progId="Equation.DSMT4">
                  <p:embed/>
                </p:oleObj>
              </mc:Choice>
              <mc:Fallback>
                <p:oleObj name="Equation" r:id="rId3" imgW="114300" imgH="127000" progId="Equation.DSMT4">
                  <p:embed/>
                  <p:pic>
                    <p:nvPicPr>
                      <p:cNvPr id="24" name="Object 23"/>
                      <p:cNvPicPr/>
                      <p:nvPr/>
                    </p:nvPicPr>
                    <p:blipFill>
                      <a:blip r:embed="rId4"/>
                      <a:stretch>
                        <a:fillRect/>
                      </a:stretch>
                    </p:blipFill>
                    <p:spPr>
                      <a:xfrm>
                        <a:off x="1809296" y="4785366"/>
                        <a:ext cx="131762" cy="147637"/>
                      </a:xfrm>
                      <a:prstGeom prst="rect">
                        <a:avLst/>
                      </a:prstGeom>
                    </p:spPr>
                  </p:pic>
                </p:oleObj>
              </mc:Fallback>
            </mc:AlternateContent>
          </a:graphicData>
        </a:graphic>
      </p:graphicFrame>
      <p:cxnSp>
        <p:nvCxnSpPr>
          <p:cNvPr id="32" name="Straight Connector 31"/>
          <p:cNvCxnSpPr/>
          <p:nvPr/>
        </p:nvCxnSpPr>
        <p:spPr>
          <a:xfrm flipH="1" flipV="1">
            <a:off x="6032500" y="825500"/>
            <a:ext cx="1134273" cy="266331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H="1" flipV="1">
            <a:off x="6188221" y="1542105"/>
            <a:ext cx="1984" cy="248282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4" name="Object 33"/>
          <p:cNvGraphicFramePr>
            <a:graphicFrameLocks noChangeAspect="1"/>
          </p:cNvGraphicFramePr>
          <p:nvPr/>
        </p:nvGraphicFramePr>
        <p:xfrm>
          <a:off x="5902325" y="2540000"/>
          <a:ext cx="203200" cy="266700"/>
        </p:xfrm>
        <a:graphic>
          <a:graphicData uri="http://schemas.openxmlformats.org/presentationml/2006/ole">
            <mc:AlternateContent xmlns:mc="http://schemas.openxmlformats.org/markup-compatibility/2006">
              <mc:Choice xmlns:v="urn:schemas-microsoft-com:vml" Requires="v">
                <p:oleObj spid="_x0000_s6209" name="Equation" r:id="rId5" imgW="127000" imgH="165100" progId="Equation.DSMT4">
                  <p:embed/>
                </p:oleObj>
              </mc:Choice>
              <mc:Fallback>
                <p:oleObj name="Equation" r:id="rId5" imgW="127000" imgH="165100" progId="Equation.DSMT4">
                  <p:embed/>
                  <p:pic>
                    <p:nvPicPr>
                      <p:cNvPr id="34" name="Object 33"/>
                      <p:cNvPicPr/>
                      <p:nvPr/>
                    </p:nvPicPr>
                    <p:blipFill>
                      <a:blip r:embed="rId6"/>
                      <a:stretch>
                        <a:fillRect/>
                      </a:stretch>
                    </p:blipFill>
                    <p:spPr>
                      <a:xfrm>
                        <a:off x="5902325" y="2540000"/>
                        <a:ext cx="203200" cy="266700"/>
                      </a:xfrm>
                      <a:prstGeom prst="rect">
                        <a:avLst/>
                      </a:prstGeom>
                    </p:spPr>
                  </p:pic>
                </p:oleObj>
              </mc:Fallback>
            </mc:AlternateContent>
          </a:graphicData>
        </a:graphic>
      </p:graphicFrame>
      <p:graphicFrame>
        <p:nvGraphicFramePr>
          <p:cNvPr id="38" name="Object 37"/>
          <p:cNvGraphicFramePr>
            <a:graphicFrameLocks noChangeAspect="1"/>
          </p:cNvGraphicFramePr>
          <p:nvPr/>
        </p:nvGraphicFramePr>
        <p:xfrm>
          <a:off x="3485898" y="5010804"/>
          <a:ext cx="2825750" cy="1330325"/>
        </p:xfrm>
        <a:graphic>
          <a:graphicData uri="http://schemas.openxmlformats.org/presentationml/2006/ole">
            <mc:AlternateContent xmlns:mc="http://schemas.openxmlformats.org/markup-compatibility/2006">
              <mc:Choice xmlns:v="urn:schemas-microsoft-com:vml" Requires="v">
                <p:oleObj spid="_x0000_s6210" name="Equation" r:id="rId7" imgW="1752600" imgH="825500" progId="Equation.DSMT4">
                  <p:embed/>
                </p:oleObj>
              </mc:Choice>
              <mc:Fallback>
                <p:oleObj name="Equation" r:id="rId7" imgW="1752600" imgH="825500" progId="Equation.DSMT4">
                  <p:embed/>
                  <p:pic>
                    <p:nvPicPr>
                      <p:cNvPr id="38" name="Object 37"/>
                      <p:cNvPicPr/>
                      <p:nvPr/>
                    </p:nvPicPr>
                    <p:blipFill>
                      <a:blip r:embed="rId8"/>
                      <a:stretch>
                        <a:fillRect/>
                      </a:stretch>
                    </p:blipFill>
                    <p:spPr>
                      <a:xfrm>
                        <a:off x="3485898" y="5010804"/>
                        <a:ext cx="2825750" cy="1330325"/>
                      </a:xfrm>
                      <a:prstGeom prst="rect">
                        <a:avLst/>
                      </a:prstGeom>
                    </p:spPr>
                  </p:pic>
                </p:oleObj>
              </mc:Fallback>
            </mc:AlternateContent>
          </a:graphicData>
        </a:graphic>
      </p:graphicFrame>
      <p:graphicFrame>
        <p:nvGraphicFramePr>
          <p:cNvPr id="49" name="Object 48"/>
          <p:cNvGraphicFramePr>
            <a:graphicFrameLocks noChangeAspect="1"/>
          </p:cNvGraphicFramePr>
          <p:nvPr/>
        </p:nvGraphicFramePr>
        <p:xfrm>
          <a:off x="2172298" y="5992167"/>
          <a:ext cx="388937" cy="266700"/>
        </p:xfrm>
        <a:graphic>
          <a:graphicData uri="http://schemas.openxmlformats.org/presentationml/2006/ole">
            <mc:AlternateContent xmlns:mc="http://schemas.openxmlformats.org/markup-compatibility/2006">
              <mc:Choice xmlns:v="urn:schemas-microsoft-com:vml" Requires="v">
                <p:oleObj spid="_x0000_s6211" name="Equation" r:id="rId9" imgW="241300" imgH="165100" progId="Equation.DSMT4">
                  <p:embed/>
                </p:oleObj>
              </mc:Choice>
              <mc:Fallback>
                <p:oleObj name="Equation" r:id="rId9" imgW="241300" imgH="165100" progId="Equation.DSMT4">
                  <p:embed/>
                  <p:pic>
                    <p:nvPicPr>
                      <p:cNvPr id="49" name="Object 48"/>
                      <p:cNvPicPr/>
                      <p:nvPr/>
                    </p:nvPicPr>
                    <p:blipFill>
                      <a:blip r:embed="rId10"/>
                      <a:stretch>
                        <a:fillRect/>
                      </a:stretch>
                    </p:blipFill>
                    <p:spPr>
                      <a:xfrm>
                        <a:off x="2172298" y="5992167"/>
                        <a:ext cx="388937" cy="266700"/>
                      </a:xfrm>
                      <a:prstGeom prst="rect">
                        <a:avLst/>
                      </a:prstGeom>
                    </p:spPr>
                  </p:pic>
                </p:oleObj>
              </mc:Fallback>
            </mc:AlternateContent>
          </a:graphicData>
        </a:graphic>
      </p:graphicFrame>
      <p:graphicFrame>
        <p:nvGraphicFramePr>
          <p:cNvPr id="51" name="Object 50"/>
          <p:cNvGraphicFramePr>
            <a:graphicFrameLocks noChangeAspect="1"/>
          </p:cNvGraphicFramePr>
          <p:nvPr/>
        </p:nvGraphicFramePr>
        <p:xfrm>
          <a:off x="1523997" y="5869720"/>
          <a:ext cx="265113" cy="246062"/>
        </p:xfrm>
        <a:graphic>
          <a:graphicData uri="http://schemas.openxmlformats.org/presentationml/2006/ole">
            <mc:AlternateContent xmlns:mc="http://schemas.openxmlformats.org/markup-compatibility/2006">
              <mc:Choice xmlns:v="urn:schemas-microsoft-com:vml" Requires="v">
                <p:oleObj spid="_x0000_s6212" name="Equation" r:id="rId11" imgW="165100" imgH="152400" progId="Equation.DSMT4">
                  <p:embed/>
                </p:oleObj>
              </mc:Choice>
              <mc:Fallback>
                <p:oleObj name="Equation" r:id="rId11" imgW="165100" imgH="152400" progId="Equation.DSMT4">
                  <p:embed/>
                  <p:pic>
                    <p:nvPicPr>
                      <p:cNvPr id="51" name="Object 50"/>
                      <p:cNvPicPr/>
                      <p:nvPr/>
                    </p:nvPicPr>
                    <p:blipFill>
                      <a:blip r:embed="rId12"/>
                      <a:stretch>
                        <a:fillRect/>
                      </a:stretch>
                    </p:blipFill>
                    <p:spPr>
                      <a:xfrm>
                        <a:off x="1523997" y="5869720"/>
                        <a:ext cx="265113" cy="246062"/>
                      </a:xfrm>
                      <a:prstGeom prst="rect">
                        <a:avLst/>
                      </a:prstGeom>
                    </p:spPr>
                  </p:pic>
                </p:oleObj>
              </mc:Fallback>
            </mc:AlternateContent>
          </a:graphicData>
        </a:graphic>
      </p:graphicFrame>
      <p:graphicFrame>
        <p:nvGraphicFramePr>
          <p:cNvPr id="62" name="Object 61"/>
          <p:cNvGraphicFramePr>
            <a:graphicFrameLocks noChangeAspect="1"/>
          </p:cNvGraphicFramePr>
          <p:nvPr/>
        </p:nvGraphicFramePr>
        <p:xfrm>
          <a:off x="2403474" y="5495788"/>
          <a:ext cx="146050" cy="147637"/>
        </p:xfrm>
        <a:graphic>
          <a:graphicData uri="http://schemas.openxmlformats.org/presentationml/2006/ole">
            <mc:AlternateContent xmlns:mc="http://schemas.openxmlformats.org/markup-compatibility/2006">
              <mc:Choice xmlns:v="urn:schemas-microsoft-com:vml" Requires="v">
                <p:oleObj spid="_x0000_s6213" name="Equation" r:id="rId13" imgW="127000" imgH="127000" progId="Equation.DSMT4">
                  <p:embed/>
                </p:oleObj>
              </mc:Choice>
              <mc:Fallback>
                <p:oleObj name="Equation" r:id="rId13" imgW="127000" imgH="127000" progId="Equation.DSMT4">
                  <p:embed/>
                  <p:pic>
                    <p:nvPicPr>
                      <p:cNvPr id="62" name="Object 61"/>
                      <p:cNvPicPr/>
                      <p:nvPr/>
                    </p:nvPicPr>
                    <p:blipFill>
                      <a:blip r:embed="rId14"/>
                      <a:stretch>
                        <a:fillRect/>
                      </a:stretch>
                    </p:blipFill>
                    <p:spPr>
                      <a:xfrm>
                        <a:off x="2403474" y="5495788"/>
                        <a:ext cx="146050" cy="147637"/>
                      </a:xfrm>
                      <a:prstGeom prst="rect">
                        <a:avLst/>
                      </a:prstGeom>
                    </p:spPr>
                  </p:pic>
                </p:oleObj>
              </mc:Fallback>
            </mc:AlternateContent>
          </a:graphicData>
        </a:graphic>
      </p:graphicFrame>
      <p:cxnSp>
        <p:nvCxnSpPr>
          <p:cNvPr id="63" name="Straight Connector 62"/>
          <p:cNvCxnSpPr/>
          <p:nvPr/>
        </p:nvCxnSpPr>
        <p:spPr>
          <a:xfrm>
            <a:off x="1523997" y="5495788"/>
            <a:ext cx="835025" cy="0"/>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rot="21593252">
            <a:off x="1765533" y="5304130"/>
            <a:ext cx="368300" cy="371475"/>
          </a:xfrm>
          <a:prstGeom prst="rect">
            <a:avLst/>
          </a:prstGeom>
          <a:solidFill>
            <a:srgbClr val="FF0000"/>
          </a:solidFill>
          <a:ln w="127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2052312" y="5544282"/>
            <a:ext cx="0" cy="763588"/>
          </a:xfrm>
          <a:prstGeom prst="straightConnector1">
            <a:avLst/>
          </a:prstGeom>
          <a:ln w="28575"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892800" y="4063993"/>
            <a:ext cx="3022600" cy="127000"/>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4022116">
            <a:off x="6332563" y="1404325"/>
            <a:ext cx="193277" cy="173443"/>
          </a:xfrm>
          <a:prstGeom prst="rect">
            <a:avLst/>
          </a:prstGeom>
          <a:solidFill>
            <a:srgbClr val="00F3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7099300" y="2136685"/>
            <a:ext cx="1930400" cy="1930400"/>
          </a:xfrm>
          <a:prstGeom prst="ellipse">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4" name="Object 53"/>
          <p:cNvGraphicFramePr>
            <a:graphicFrameLocks noChangeAspect="1"/>
          </p:cNvGraphicFramePr>
          <p:nvPr/>
        </p:nvGraphicFramePr>
        <p:xfrm>
          <a:off x="8463757" y="2953373"/>
          <a:ext cx="242888" cy="246063"/>
        </p:xfrm>
        <a:graphic>
          <a:graphicData uri="http://schemas.openxmlformats.org/presentationml/2006/ole">
            <mc:AlternateContent xmlns:mc="http://schemas.openxmlformats.org/markup-compatibility/2006">
              <mc:Choice xmlns:v="urn:schemas-microsoft-com:vml" Requires="v">
                <p:oleObj spid="_x0000_s6214" name="Equation" r:id="rId15" imgW="152400" imgH="152400" progId="Equation.DSMT4">
                  <p:embed/>
                </p:oleObj>
              </mc:Choice>
              <mc:Fallback>
                <p:oleObj name="Equation" r:id="rId15" imgW="152400" imgH="152400" progId="Equation.DSMT4">
                  <p:embed/>
                  <p:pic>
                    <p:nvPicPr>
                      <p:cNvPr id="54" name="Object 53"/>
                      <p:cNvPicPr/>
                      <p:nvPr/>
                    </p:nvPicPr>
                    <p:blipFill>
                      <a:blip r:embed="rId16"/>
                      <a:stretch>
                        <a:fillRect/>
                      </a:stretch>
                    </p:blipFill>
                    <p:spPr>
                      <a:xfrm>
                        <a:off x="8463757" y="2953373"/>
                        <a:ext cx="242888" cy="246063"/>
                      </a:xfrm>
                      <a:prstGeom prst="rect">
                        <a:avLst/>
                      </a:prstGeom>
                    </p:spPr>
                  </p:pic>
                </p:oleObj>
              </mc:Fallback>
            </mc:AlternateContent>
          </a:graphicData>
        </a:graphic>
      </p:graphicFrame>
      <p:cxnSp>
        <p:nvCxnSpPr>
          <p:cNvPr id="55" name="Straight Arrow Connector 54"/>
          <p:cNvCxnSpPr/>
          <p:nvPr/>
        </p:nvCxnSpPr>
        <p:spPr>
          <a:xfrm flipV="1">
            <a:off x="8031705" y="2686678"/>
            <a:ext cx="883695" cy="51275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1839780" y="5541317"/>
            <a:ext cx="0" cy="763588"/>
          </a:xfrm>
          <a:prstGeom prst="straightConnector1">
            <a:avLst/>
          </a:prstGeom>
          <a:ln w="28575"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651519" y="4785366"/>
            <a:ext cx="847081" cy="400110"/>
          </a:xfrm>
          <a:prstGeom prst="rect">
            <a:avLst/>
          </a:prstGeom>
          <a:noFill/>
        </p:spPr>
        <p:txBody>
          <a:bodyPr wrap="square" rtlCol="0">
            <a:spAutoFit/>
          </a:bodyPr>
          <a:lstStyle/>
          <a:p>
            <a:r>
              <a:rPr lang="en-US" sz="2000" dirty="0" err="1">
                <a:latin typeface="Times New Roman"/>
                <a:cs typeface="Times New Roman"/>
              </a:rPr>
              <a:t>f.b.d</a:t>
            </a:r>
            <a:r>
              <a:rPr lang="en-US" sz="2000" dirty="0">
                <a:latin typeface="Times New Roman"/>
                <a:cs typeface="Times New Roman"/>
              </a:rPr>
              <a:t>.</a:t>
            </a:r>
            <a:endParaRPr lang="en-US" sz="2400" dirty="0">
              <a:latin typeface="Times New Roman"/>
              <a:cs typeface="Times New Roman"/>
            </a:endParaRPr>
          </a:p>
        </p:txBody>
      </p:sp>
      <p:sp>
        <p:nvSpPr>
          <p:cNvPr id="65" name="Rectangle 64"/>
          <p:cNvSpPr/>
          <p:nvPr/>
        </p:nvSpPr>
        <p:spPr>
          <a:xfrm>
            <a:off x="7965903" y="2164272"/>
            <a:ext cx="193277" cy="173443"/>
          </a:xfrm>
          <a:prstGeom prst="rect">
            <a:avLst/>
          </a:prstGeom>
          <a:solidFill>
            <a:srgbClr val="00F301">
              <a:alpha val="46000"/>
            </a:srgbClr>
          </a:solid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6" name="Straight Arrow Connector 65"/>
          <p:cNvCxnSpPr/>
          <p:nvPr/>
        </p:nvCxnSpPr>
        <p:spPr>
          <a:xfrm flipH="1">
            <a:off x="7388747" y="2247851"/>
            <a:ext cx="538705"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67" name="Object 66"/>
          <p:cNvGraphicFramePr>
            <a:graphicFrameLocks noChangeAspect="1"/>
          </p:cNvGraphicFramePr>
          <p:nvPr/>
        </p:nvGraphicFramePr>
        <p:xfrm>
          <a:off x="7196138" y="1851025"/>
          <a:ext cx="387350" cy="368300"/>
        </p:xfrm>
        <a:graphic>
          <a:graphicData uri="http://schemas.openxmlformats.org/presentationml/2006/ole">
            <mc:AlternateContent xmlns:mc="http://schemas.openxmlformats.org/markup-compatibility/2006">
              <mc:Choice xmlns:v="urn:schemas-microsoft-com:vml" Requires="v">
                <p:oleObj spid="_x0000_s6215" name="Equation" r:id="rId17" imgW="241300" imgH="228600" progId="Equation.DSMT4">
                  <p:embed/>
                </p:oleObj>
              </mc:Choice>
              <mc:Fallback>
                <p:oleObj name="Equation" r:id="rId17" imgW="241300" imgH="228600" progId="Equation.DSMT4">
                  <p:embed/>
                  <p:pic>
                    <p:nvPicPr>
                      <p:cNvPr id="67" name="Object 66"/>
                      <p:cNvPicPr/>
                      <p:nvPr/>
                    </p:nvPicPr>
                    <p:blipFill>
                      <a:blip r:embed="rId18"/>
                      <a:stretch>
                        <a:fillRect/>
                      </a:stretch>
                    </p:blipFill>
                    <p:spPr>
                      <a:xfrm>
                        <a:off x="7196138" y="1851025"/>
                        <a:ext cx="387350" cy="368300"/>
                      </a:xfrm>
                      <a:prstGeom prst="rect">
                        <a:avLst/>
                      </a:prstGeom>
                    </p:spPr>
                  </p:pic>
                </p:oleObj>
              </mc:Fallback>
            </mc:AlternateContent>
          </a:graphicData>
        </a:graphic>
      </p:graphicFrame>
      <p:graphicFrame>
        <p:nvGraphicFramePr>
          <p:cNvPr id="29" name="Object 28"/>
          <p:cNvGraphicFramePr>
            <a:graphicFrameLocks noChangeAspect="1"/>
          </p:cNvGraphicFramePr>
          <p:nvPr/>
        </p:nvGraphicFramePr>
        <p:xfrm>
          <a:off x="6623997" y="1473208"/>
          <a:ext cx="229714" cy="177443"/>
        </p:xfrm>
        <a:graphic>
          <a:graphicData uri="http://schemas.openxmlformats.org/presentationml/2006/ole">
            <mc:AlternateContent xmlns:mc="http://schemas.openxmlformats.org/markup-compatibility/2006">
              <mc:Choice xmlns:v="urn:schemas-microsoft-com:vml" Requires="v">
                <p:oleObj spid="_x0000_s6216" name="Equation" r:id="rId19" imgW="165100" imgH="127000" progId="Equation.DSMT4">
                  <p:embed/>
                </p:oleObj>
              </mc:Choice>
              <mc:Fallback>
                <p:oleObj name="Equation" r:id="rId19" imgW="165100" imgH="127000" progId="Equation.DSMT4">
                  <p:embed/>
                  <p:pic>
                    <p:nvPicPr>
                      <p:cNvPr id="29" name="Object 28"/>
                      <p:cNvPicPr/>
                      <p:nvPr/>
                    </p:nvPicPr>
                    <p:blipFill>
                      <a:blip r:embed="rId20"/>
                      <a:stretch>
                        <a:fillRect/>
                      </a:stretch>
                    </p:blipFill>
                    <p:spPr>
                      <a:xfrm>
                        <a:off x="6623997" y="1473208"/>
                        <a:ext cx="229714" cy="177443"/>
                      </a:xfrm>
                      <a:prstGeom prst="rect">
                        <a:avLst/>
                      </a:prstGeom>
                    </p:spPr>
                  </p:pic>
                </p:oleObj>
              </mc:Fallback>
            </mc:AlternateContent>
          </a:graphicData>
        </a:graphic>
      </p:graphicFrame>
    </p:spTree>
    <p:extLst>
      <p:ext uri="{BB962C8B-B14F-4D97-AF65-F5344CB8AC3E}">
        <p14:creationId xmlns:p14="http://schemas.microsoft.com/office/powerpoint/2010/main" val="51903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3" grpId="0" animBg="1"/>
      <p:bldP spid="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p:cNvGraphicFramePr>
            <a:graphicFrameLocks noChangeAspect="1"/>
          </p:cNvGraphicFramePr>
          <p:nvPr/>
        </p:nvGraphicFramePr>
        <p:xfrm>
          <a:off x="1447800" y="2692400"/>
          <a:ext cx="2292350" cy="777875"/>
        </p:xfrm>
        <a:graphic>
          <a:graphicData uri="http://schemas.openxmlformats.org/presentationml/2006/ole">
            <mc:AlternateContent xmlns:mc="http://schemas.openxmlformats.org/markup-compatibility/2006">
              <mc:Choice xmlns:v="urn:schemas-microsoft-com:vml" Requires="v">
                <p:oleObj spid="_x0000_s7232" name="Equation" r:id="rId3" imgW="1422400" imgH="482600" progId="Equation.DSMT4">
                  <p:embed/>
                </p:oleObj>
              </mc:Choice>
              <mc:Fallback>
                <p:oleObj name="Equation" r:id="rId3" imgW="1422400" imgH="482600" progId="Equation.DSMT4">
                  <p:embed/>
                  <p:pic>
                    <p:nvPicPr>
                      <p:cNvPr id="31" name="Object 30"/>
                      <p:cNvPicPr/>
                      <p:nvPr/>
                    </p:nvPicPr>
                    <p:blipFill>
                      <a:blip r:embed="rId4"/>
                      <a:stretch>
                        <a:fillRect/>
                      </a:stretch>
                    </p:blipFill>
                    <p:spPr>
                      <a:xfrm>
                        <a:off x="1447800" y="2692400"/>
                        <a:ext cx="2292350" cy="777875"/>
                      </a:xfrm>
                      <a:prstGeom prst="rect">
                        <a:avLst/>
                      </a:prstGeom>
                    </p:spPr>
                  </p:pic>
                </p:oleObj>
              </mc:Fallback>
            </mc:AlternateContent>
          </a:graphicData>
        </a:graphic>
      </p:graphicFrame>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21.)</a:t>
            </a:r>
          </a:p>
        </p:txBody>
      </p:sp>
      <p:sp>
        <p:nvSpPr>
          <p:cNvPr id="19" name="TextBox 18"/>
          <p:cNvSpPr txBox="1"/>
          <p:nvPr/>
        </p:nvSpPr>
        <p:spPr>
          <a:xfrm>
            <a:off x="221138" y="284435"/>
            <a:ext cx="5366862" cy="1015663"/>
          </a:xfrm>
          <a:prstGeom prst="rect">
            <a:avLst/>
          </a:prstGeom>
          <a:noFill/>
        </p:spPr>
        <p:txBody>
          <a:bodyPr wrap="square" rtlCol="0">
            <a:spAutoFit/>
          </a:bodyPr>
          <a:lstStyle/>
          <a:p>
            <a:r>
              <a:rPr lang="en-US" sz="2000" dirty="0">
                <a:solidFill>
                  <a:srgbClr val="0000FF"/>
                </a:solidFill>
                <a:latin typeface="Apple Chancery"/>
                <a:cs typeface="Apple Chancery"/>
              </a:rPr>
              <a:t>The trickiness here </a:t>
            </a:r>
            <a:r>
              <a:rPr lang="en-US" sz="2000" dirty="0">
                <a:solidFill>
                  <a:srgbClr val="000000"/>
                </a:solidFill>
                <a:latin typeface="Times New Roman"/>
                <a:cs typeface="Times New Roman"/>
              </a:rPr>
              <a:t>is in noting that at </a:t>
            </a:r>
            <a:r>
              <a:rPr lang="en-US" sz="2000" dirty="0">
                <a:solidFill>
                  <a:srgbClr val="0000FF"/>
                </a:solidFill>
                <a:latin typeface="Times New Roman"/>
                <a:cs typeface="Times New Roman"/>
              </a:rPr>
              <a:t>if the block is to just barely skim through the top</a:t>
            </a:r>
            <a:r>
              <a:rPr lang="en-US" sz="2000" dirty="0">
                <a:solidFill>
                  <a:srgbClr val="000000"/>
                </a:solidFill>
                <a:latin typeface="Times New Roman"/>
                <a:cs typeface="Times New Roman"/>
              </a:rPr>
              <a:t>, the </a:t>
            </a:r>
            <a:r>
              <a:rPr lang="en-US" sz="2000" dirty="0">
                <a:solidFill>
                  <a:srgbClr val="FF0000"/>
                </a:solidFill>
                <a:latin typeface="Times New Roman"/>
                <a:cs typeface="Times New Roman"/>
              </a:rPr>
              <a:t>normal force </a:t>
            </a:r>
            <a:r>
              <a:rPr lang="en-US" sz="2000" i="1" dirty="0">
                <a:solidFill>
                  <a:srgbClr val="FF0000"/>
                </a:solidFill>
                <a:latin typeface="Times New Roman"/>
                <a:cs typeface="Times New Roman"/>
              </a:rPr>
              <a:t>will go to zero</a:t>
            </a:r>
            <a:r>
              <a:rPr lang="en-US" sz="2000" dirty="0">
                <a:solidFill>
                  <a:srgbClr val="000000"/>
                </a:solidFill>
                <a:latin typeface="Times New Roman"/>
                <a:cs typeface="Times New Roman"/>
              </a:rPr>
              <a:t>, so that:</a:t>
            </a:r>
            <a:endParaRPr lang="en-US" sz="2400" dirty="0">
              <a:latin typeface="Apple Chancery"/>
              <a:cs typeface="Apple Chancery"/>
            </a:endParaRPr>
          </a:p>
        </p:txBody>
      </p:sp>
      <p:cxnSp>
        <p:nvCxnSpPr>
          <p:cNvPr id="32" name="Straight Connector 31"/>
          <p:cNvCxnSpPr/>
          <p:nvPr/>
        </p:nvCxnSpPr>
        <p:spPr>
          <a:xfrm flipH="1" flipV="1">
            <a:off x="6032500" y="825500"/>
            <a:ext cx="1134273" cy="266331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H="1" flipV="1">
            <a:off x="6188221" y="1542105"/>
            <a:ext cx="1984" cy="248282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4" name="Object 33"/>
          <p:cNvGraphicFramePr>
            <a:graphicFrameLocks noChangeAspect="1"/>
          </p:cNvGraphicFramePr>
          <p:nvPr/>
        </p:nvGraphicFramePr>
        <p:xfrm>
          <a:off x="5902325" y="2540000"/>
          <a:ext cx="203200" cy="266700"/>
        </p:xfrm>
        <a:graphic>
          <a:graphicData uri="http://schemas.openxmlformats.org/presentationml/2006/ole">
            <mc:AlternateContent xmlns:mc="http://schemas.openxmlformats.org/markup-compatibility/2006">
              <mc:Choice xmlns:v="urn:schemas-microsoft-com:vml" Requires="v">
                <p:oleObj spid="_x0000_s7233" name="Equation" r:id="rId5" imgW="127000" imgH="165100" progId="Equation.DSMT4">
                  <p:embed/>
                </p:oleObj>
              </mc:Choice>
              <mc:Fallback>
                <p:oleObj name="Equation" r:id="rId5" imgW="127000" imgH="165100" progId="Equation.DSMT4">
                  <p:embed/>
                  <p:pic>
                    <p:nvPicPr>
                      <p:cNvPr id="34" name="Object 33"/>
                      <p:cNvPicPr/>
                      <p:nvPr/>
                    </p:nvPicPr>
                    <p:blipFill>
                      <a:blip r:embed="rId6"/>
                      <a:stretch>
                        <a:fillRect/>
                      </a:stretch>
                    </p:blipFill>
                    <p:spPr>
                      <a:xfrm>
                        <a:off x="5902325" y="2540000"/>
                        <a:ext cx="203200" cy="266700"/>
                      </a:xfrm>
                      <a:prstGeom prst="rect">
                        <a:avLst/>
                      </a:prstGeom>
                    </p:spPr>
                  </p:pic>
                </p:oleObj>
              </mc:Fallback>
            </mc:AlternateContent>
          </a:graphicData>
        </a:graphic>
      </p:graphicFrame>
      <p:sp>
        <p:nvSpPr>
          <p:cNvPr id="47" name="Rectangle 46"/>
          <p:cNvSpPr/>
          <p:nvPr/>
        </p:nvSpPr>
        <p:spPr>
          <a:xfrm>
            <a:off x="5892800" y="4063993"/>
            <a:ext cx="3022600" cy="127000"/>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7099300" y="2136685"/>
            <a:ext cx="1930400" cy="1930400"/>
          </a:xfrm>
          <a:prstGeom prst="ellipse">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4" name="Object 53"/>
          <p:cNvGraphicFramePr>
            <a:graphicFrameLocks noChangeAspect="1"/>
          </p:cNvGraphicFramePr>
          <p:nvPr/>
        </p:nvGraphicFramePr>
        <p:xfrm>
          <a:off x="8463757" y="2953373"/>
          <a:ext cx="242888" cy="246063"/>
        </p:xfrm>
        <a:graphic>
          <a:graphicData uri="http://schemas.openxmlformats.org/presentationml/2006/ole">
            <mc:AlternateContent xmlns:mc="http://schemas.openxmlformats.org/markup-compatibility/2006">
              <mc:Choice xmlns:v="urn:schemas-microsoft-com:vml" Requires="v">
                <p:oleObj spid="_x0000_s7234" name="Equation" r:id="rId7" imgW="152400" imgH="152400" progId="Equation.DSMT4">
                  <p:embed/>
                </p:oleObj>
              </mc:Choice>
              <mc:Fallback>
                <p:oleObj name="Equation" r:id="rId7" imgW="152400" imgH="152400" progId="Equation.DSMT4">
                  <p:embed/>
                  <p:pic>
                    <p:nvPicPr>
                      <p:cNvPr id="54" name="Object 53"/>
                      <p:cNvPicPr/>
                      <p:nvPr/>
                    </p:nvPicPr>
                    <p:blipFill>
                      <a:blip r:embed="rId8"/>
                      <a:stretch>
                        <a:fillRect/>
                      </a:stretch>
                    </p:blipFill>
                    <p:spPr>
                      <a:xfrm>
                        <a:off x="8463757" y="2953373"/>
                        <a:ext cx="242888" cy="246063"/>
                      </a:xfrm>
                      <a:prstGeom prst="rect">
                        <a:avLst/>
                      </a:prstGeom>
                    </p:spPr>
                  </p:pic>
                </p:oleObj>
              </mc:Fallback>
            </mc:AlternateContent>
          </a:graphicData>
        </a:graphic>
      </p:graphicFrame>
      <p:cxnSp>
        <p:nvCxnSpPr>
          <p:cNvPr id="55" name="Straight Arrow Connector 54"/>
          <p:cNvCxnSpPr/>
          <p:nvPr/>
        </p:nvCxnSpPr>
        <p:spPr>
          <a:xfrm flipV="1">
            <a:off x="8031705" y="2686678"/>
            <a:ext cx="883695" cy="51275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26" name="Object 25"/>
          <p:cNvGraphicFramePr>
            <a:graphicFrameLocks noChangeAspect="1"/>
          </p:cNvGraphicFramePr>
          <p:nvPr/>
        </p:nvGraphicFramePr>
        <p:xfrm>
          <a:off x="1147763" y="1439863"/>
          <a:ext cx="2825750" cy="1328737"/>
        </p:xfrm>
        <a:graphic>
          <a:graphicData uri="http://schemas.openxmlformats.org/presentationml/2006/ole">
            <mc:AlternateContent xmlns:mc="http://schemas.openxmlformats.org/markup-compatibility/2006">
              <mc:Choice xmlns:v="urn:schemas-microsoft-com:vml" Requires="v">
                <p:oleObj spid="_x0000_s7235" name="Equation" r:id="rId9" imgW="1752600" imgH="825500" progId="Equation.DSMT4">
                  <p:embed/>
                </p:oleObj>
              </mc:Choice>
              <mc:Fallback>
                <p:oleObj name="Equation" r:id="rId9" imgW="1752600" imgH="825500" progId="Equation.DSMT4">
                  <p:embed/>
                  <p:pic>
                    <p:nvPicPr>
                      <p:cNvPr id="26" name="Object 25"/>
                      <p:cNvPicPr/>
                      <p:nvPr/>
                    </p:nvPicPr>
                    <p:blipFill>
                      <a:blip r:embed="rId10"/>
                      <a:stretch>
                        <a:fillRect/>
                      </a:stretch>
                    </p:blipFill>
                    <p:spPr>
                      <a:xfrm>
                        <a:off x="1147763" y="1439863"/>
                        <a:ext cx="2825750" cy="1328737"/>
                      </a:xfrm>
                      <a:prstGeom prst="rect">
                        <a:avLst/>
                      </a:prstGeom>
                    </p:spPr>
                  </p:pic>
                </p:oleObj>
              </mc:Fallback>
            </mc:AlternateContent>
          </a:graphicData>
        </a:graphic>
      </p:graphicFrame>
      <p:cxnSp>
        <p:nvCxnSpPr>
          <p:cNvPr id="27" name="Straight Connector 26"/>
          <p:cNvCxnSpPr/>
          <p:nvPr/>
        </p:nvCxnSpPr>
        <p:spPr>
          <a:xfrm flipV="1">
            <a:off x="1885496" y="1698535"/>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graphicFrame>
        <p:nvGraphicFramePr>
          <p:cNvPr id="28" name="Object 27"/>
          <p:cNvGraphicFramePr>
            <a:graphicFrameLocks noChangeAspect="1"/>
          </p:cNvGraphicFramePr>
          <p:nvPr/>
        </p:nvGraphicFramePr>
        <p:xfrm>
          <a:off x="2101396" y="1514475"/>
          <a:ext cx="154180" cy="184060"/>
        </p:xfrm>
        <a:graphic>
          <a:graphicData uri="http://schemas.openxmlformats.org/presentationml/2006/ole">
            <mc:AlternateContent xmlns:mc="http://schemas.openxmlformats.org/markup-compatibility/2006">
              <mc:Choice xmlns:v="urn:schemas-microsoft-com:vml" Requires="v">
                <p:oleObj spid="_x0000_s7236" name="Equation" r:id="rId11" imgW="127000" imgH="152400" progId="Equation.DSMT4">
                  <p:embed/>
                </p:oleObj>
              </mc:Choice>
              <mc:Fallback>
                <p:oleObj name="Equation" r:id="rId11" imgW="127000" imgH="152400" progId="Equation.DSMT4">
                  <p:embed/>
                  <p:pic>
                    <p:nvPicPr>
                      <p:cNvPr id="28" name="Object 27"/>
                      <p:cNvPicPr/>
                      <p:nvPr/>
                    </p:nvPicPr>
                    <p:blipFill>
                      <a:blip r:embed="rId12"/>
                      <a:stretch>
                        <a:fillRect/>
                      </a:stretch>
                    </p:blipFill>
                    <p:spPr>
                      <a:xfrm>
                        <a:off x="2101396" y="1514475"/>
                        <a:ext cx="154180" cy="184060"/>
                      </a:xfrm>
                      <a:prstGeom prst="rect">
                        <a:avLst/>
                      </a:prstGeom>
                    </p:spPr>
                  </p:pic>
                </p:oleObj>
              </mc:Fallback>
            </mc:AlternateContent>
          </a:graphicData>
        </a:graphic>
      </p:graphicFrame>
      <p:cxnSp>
        <p:nvCxnSpPr>
          <p:cNvPr id="29" name="Straight Connector 28"/>
          <p:cNvCxnSpPr/>
          <p:nvPr/>
        </p:nvCxnSpPr>
        <p:spPr>
          <a:xfrm flipV="1">
            <a:off x="2295524" y="2914045"/>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2813502" y="2970836"/>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graphicFrame>
        <p:nvGraphicFramePr>
          <p:cNvPr id="33" name="Object 32"/>
          <p:cNvGraphicFramePr>
            <a:graphicFrameLocks noChangeAspect="1"/>
          </p:cNvGraphicFramePr>
          <p:nvPr/>
        </p:nvGraphicFramePr>
        <p:xfrm>
          <a:off x="1447800" y="3351491"/>
          <a:ext cx="1738313" cy="492125"/>
        </p:xfrm>
        <a:graphic>
          <a:graphicData uri="http://schemas.openxmlformats.org/presentationml/2006/ole">
            <mc:AlternateContent xmlns:mc="http://schemas.openxmlformats.org/markup-compatibility/2006">
              <mc:Choice xmlns:v="urn:schemas-microsoft-com:vml" Requires="v">
                <p:oleObj spid="_x0000_s7237" name="Equation" r:id="rId13" imgW="1079500" imgH="304800" progId="Equation.DSMT4">
                  <p:embed/>
                </p:oleObj>
              </mc:Choice>
              <mc:Fallback>
                <p:oleObj name="Equation" r:id="rId13" imgW="1079500" imgH="304800" progId="Equation.DSMT4">
                  <p:embed/>
                  <p:pic>
                    <p:nvPicPr>
                      <p:cNvPr id="33" name="Object 32"/>
                      <p:cNvPicPr/>
                      <p:nvPr/>
                    </p:nvPicPr>
                    <p:blipFill>
                      <a:blip r:embed="rId14"/>
                      <a:stretch>
                        <a:fillRect/>
                      </a:stretch>
                    </p:blipFill>
                    <p:spPr>
                      <a:xfrm>
                        <a:off x="1447800" y="3351491"/>
                        <a:ext cx="1738313" cy="492125"/>
                      </a:xfrm>
                      <a:prstGeom prst="rect">
                        <a:avLst/>
                      </a:prstGeom>
                    </p:spPr>
                  </p:pic>
                </p:oleObj>
              </mc:Fallback>
            </mc:AlternateContent>
          </a:graphicData>
        </a:graphic>
      </p:graphicFrame>
      <p:sp>
        <p:nvSpPr>
          <p:cNvPr id="35" name="TextBox 34"/>
          <p:cNvSpPr txBox="1"/>
          <p:nvPr/>
        </p:nvSpPr>
        <p:spPr>
          <a:xfrm>
            <a:off x="290988" y="3993198"/>
            <a:ext cx="5366862" cy="400110"/>
          </a:xfrm>
          <a:prstGeom prst="rect">
            <a:avLst/>
          </a:prstGeom>
          <a:noFill/>
        </p:spPr>
        <p:txBody>
          <a:bodyPr wrap="square" rtlCol="0">
            <a:spAutoFit/>
          </a:bodyPr>
          <a:lstStyle/>
          <a:p>
            <a:r>
              <a:rPr lang="en-US" sz="2000" dirty="0">
                <a:solidFill>
                  <a:srgbClr val="0000FF"/>
                </a:solidFill>
                <a:latin typeface="Apple Chancery"/>
                <a:cs typeface="Apple Chancery"/>
              </a:rPr>
              <a:t>What does </a:t>
            </a:r>
            <a:r>
              <a:rPr lang="en-US" sz="2000" dirty="0">
                <a:solidFill>
                  <a:srgbClr val="000000"/>
                </a:solidFill>
                <a:latin typeface="Times New Roman"/>
                <a:cs typeface="Times New Roman"/>
              </a:rPr>
              <a:t>energy have to say about the situation?</a:t>
            </a:r>
            <a:endParaRPr lang="en-US" sz="2400" dirty="0">
              <a:latin typeface="Apple Chancery"/>
              <a:cs typeface="Apple Chancery"/>
            </a:endParaRPr>
          </a:p>
        </p:txBody>
      </p:sp>
      <p:graphicFrame>
        <p:nvGraphicFramePr>
          <p:cNvPr id="36" name="Object 35"/>
          <p:cNvGraphicFramePr>
            <a:graphicFrameLocks noChangeAspect="1"/>
          </p:cNvGraphicFramePr>
          <p:nvPr/>
        </p:nvGraphicFramePr>
        <p:xfrm>
          <a:off x="1646238" y="4660900"/>
          <a:ext cx="4857750" cy="2008188"/>
        </p:xfrm>
        <a:graphic>
          <a:graphicData uri="http://schemas.openxmlformats.org/presentationml/2006/ole">
            <mc:AlternateContent xmlns:mc="http://schemas.openxmlformats.org/markup-compatibility/2006">
              <mc:Choice xmlns:v="urn:schemas-microsoft-com:vml" Requires="v">
                <p:oleObj spid="_x0000_s7238" name="Equation" r:id="rId15" imgW="3009900" imgH="1244600" progId="Equation.DSMT4">
                  <p:embed/>
                </p:oleObj>
              </mc:Choice>
              <mc:Fallback>
                <p:oleObj name="Equation" r:id="rId15" imgW="3009900" imgH="1244600" progId="Equation.DSMT4">
                  <p:embed/>
                  <p:pic>
                    <p:nvPicPr>
                      <p:cNvPr id="36" name="Object 35"/>
                      <p:cNvPicPr/>
                      <p:nvPr/>
                    </p:nvPicPr>
                    <p:blipFill>
                      <a:blip r:embed="rId16"/>
                      <a:stretch>
                        <a:fillRect/>
                      </a:stretch>
                    </p:blipFill>
                    <p:spPr>
                      <a:xfrm>
                        <a:off x="1646238" y="4660900"/>
                        <a:ext cx="4857750" cy="2008188"/>
                      </a:xfrm>
                      <a:prstGeom prst="rect">
                        <a:avLst/>
                      </a:prstGeom>
                    </p:spPr>
                  </p:pic>
                </p:oleObj>
              </mc:Fallback>
            </mc:AlternateContent>
          </a:graphicData>
        </a:graphic>
      </p:graphicFrame>
      <p:cxnSp>
        <p:nvCxnSpPr>
          <p:cNvPr id="37" name="Straight Connector 36"/>
          <p:cNvCxnSpPr/>
          <p:nvPr/>
        </p:nvCxnSpPr>
        <p:spPr>
          <a:xfrm flipV="1">
            <a:off x="2673802" y="5599736"/>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813502" y="5599736"/>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4439102" y="5624172"/>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4578802" y="5624172"/>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3524250" y="5598772"/>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3816350" y="5598772"/>
            <a:ext cx="215900" cy="419100"/>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7388747" y="2247851"/>
            <a:ext cx="538705"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8" name="Object 47"/>
          <p:cNvGraphicFramePr>
            <a:graphicFrameLocks noChangeAspect="1"/>
          </p:cNvGraphicFramePr>
          <p:nvPr/>
        </p:nvGraphicFramePr>
        <p:xfrm>
          <a:off x="7196138" y="1851025"/>
          <a:ext cx="387350" cy="368300"/>
        </p:xfrm>
        <a:graphic>
          <a:graphicData uri="http://schemas.openxmlformats.org/presentationml/2006/ole">
            <mc:AlternateContent xmlns:mc="http://schemas.openxmlformats.org/markup-compatibility/2006">
              <mc:Choice xmlns:v="urn:schemas-microsoft-com:vml" Requires="v">
                <p:oleObj spid="_x0000_s7239" name="Equation" r:id="rId17" imgW="241300" imgH="228600" progId="Equation.DSMT4">
                  <p:embed/>
                </p:oleObj>
              </mc:Choice>
              <mc:Fallback>
                <p:oleObj name="Equation" r:id="rId17" imgW="241300" imgH="228600" progId="Equation.DSMT4">
                  <p:embed/>
                  <p:pic>
                    <p:nvPicPr>
                      <p:cNvPr id="48" name="Object 47"/>
                      <p:cNvPicPr/>
                      <p:nvPr/>
                    </p:nvPicPr>
                    <p:blipFill>
                      <a:blip r:embed="rId18"/>
                      <a:stretch>
                        <a:fillRect/>
                      </a:stretch>
                    </p:blipFill>
                    <p:spPr>
                      <a:xfrm>
                        <a:off x="7196138" y="1851025"/>
                        <a:ext cx="387350" cy="368300"/>
                      </a:xfrm>
                      <a:prstGeom prst="rect">
                        <a:avLst/>
                      </a:prstGeom>
                    </p:spPr>
                  </p:pic>
                </p:oleObj>
              </mc:Fallback>
            </mc:AlternateContent>
          </a:graphicData>
        </a:graphic>
      </p:graphicFrame>
      <p:graphicFrame>
        <p:nvGraphicFramePr>
          <p:cNvPr id="38" name="Object 37"/>
          <p:cNvGraphicFramePr>
            <a:graphicFrameLocks noChangeAspect="1"/>
          </p:cNvGraphicFramePr>
          <p:nvPr/>
        </p:nvGraphicFramePr>
        <p:xfrm>
          <a:off x="6623997" y="1473208"/>
          <a:ext cx="229714" cy="177443"/>
        </p:xfrm>
        <a:graphic>
          <a:graphicData uri="http://schemas.openxmlformats.org/presentationml/2006/ole">
            <mc:AlternateContent xmlns:mc="http://schemas.openxmlformats.org/markup-compatibility/2006">
              <mc:Choice xmlns:v="urn:schemas-microsoft-com:vml" Requires="v">
                <p:oleObj spid="_x0000_s7240" name="Equation" r:id="rId19" imgW="165100" imgH="127000" progId="Equation.DSMT4">
                  <p:embed/>
                </p:oleObj>
              </mc:Choice>
              <mc:Fallback>
                <p:oleObj name="Equation" r:id="rId19" imgW="165100" imgH="127000" progId="Equation.DSMT4">
                  <p:embed/>
                  <p:pic>
                    <p:nvPicPr>
                      <p:cNvPr id="38" name="Object 37"/>
                      <p:cNvPicPr/>
                      <p:nvPr/>
                    </p:nvPicPr>
                    <p:blipFill>
                      <a:blip r:embed="rId20"/>
                      <a:stretch>
                        <a:fillRect/>
                      </a:stretch>
                    </p:blipFill>
                    <p:spPr>
                      <a:xfrm>
                        <a:off x="6623997" y="1473208"/>
                        <a:ext cx="229714" cy="177443"/>
                      </a:xfrm>
                      <a:prstGeom prst="rect">
                        <a:avLst/>
                      </a:prstGeom>
                    </p:spPr>
                  </p:pic>
                </p:oleObj>
              </mc:Fallback>
            </mc:AlternateContent>
          </a:graphicData>
        </a:graphic>
      </p:graphicFrame>
      <p:sp>
        <p:nvSpPr>
          <p:cNvPr id="49" name="Rectangle 48"/>
          <p:cNvSpPr/>
          <p:nvPr/>
        </p:nvSpPr>
        <p:spPr>
          <a:xfrm rot="4022116">
            <a:off x="6332563" y="1404325"/>
            <a:ext cx="193277" cy="173443"/>
          </a:xfrm>
          <a:prstGeom prst="rect">
            <a:avLst/>
          </a:prstGeom>
          <a:solidFill>
            <a:srgbClr val="00F3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7965903" y="2164272"/>
            <a:ext cx="193277" cy="173443"/>
          </a:xfrm>
          <a:prstGeom prst="rect">
            <a:avLst/>
          </a:prstGeom>
          <a:solidFill>
            <a:srgbClr val="00F301">
              <a:alpha val="46000"/>
            </a:srgbClr>
          </a:solid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243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par>
                                <p:cTn id="8" presetID="9"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dissolve">
                                      <p:cBhvr>
                                        <p:cTn id="10" dur="500"/>
                                        <p:tgtEl>
                                          <p:spTgt spid="27"/>
                                        </p:tgtEl>
                                      </p:cBhvr>
                                    </p:animEffect>
                                  </p:childTnLst>
                                </p:cTn>
                              </p:par>
                              <p:par>
                                <p:cTn id="11" presetID="9"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dissolv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6"/>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7"/>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43"/>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40"/>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7"/>
          <p:cNvSpPr txBox="1">
            <a:spLocks noChangeArrowheads="1"/>
          </p:cNvSpPr>
          <p:nvPr/>
        </p:nvSpPr>
        <p:spPr bwMode="auto">
          <a:xfrm>
            <a:off x="581027" y="1627215"/>
            <a:ext cx="5019674"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Times New Roman"/>
                <a:cs typeface="Times New Roman"/>
              </a:rPr>
              <a:t>                         No big deal.  All that would have changed would have been the           </a:t>
            </a:r>
            <a:r>
              <a:rPr lang="en-US" sz="2000" dirty="0">
                <a:solidFill>
                  <a:srgbClr val="FF0000"/>
                </a:solidFill>
                <a:latin typeface="Times New Roman"/>
                <a:cs typeface="Times New Roman"/>
              </a:rPr>
              <a:t>term</a:t>
            </a:r>
            <a:r>
              <a:rPr lang="en-US" sz="2000" dirty="0">
                <a:latin typeface="Times New Roman"/>
                <a:cs typeface="Times New Roman"/>
              </a:rPr>
              <a:t> yielding: </a:t>
            </a:r>
          </a:p>
        </p:txBody>
      </p:sp>
      <p:sp>
        <p:nvSpPr>
          <p:cNvPr id="38" name="Text Box 7"/>
          <p:cNvSpPr txBox="1">
            <a:spLocks noChangeArrowheads="1"/>
          </p:cNvSpPr>
          <p:nvPr/>
        </p:nvSpPr>
        <p:spPr bwMode="auto">
          <a:xfrm>
            <a:off x="568327" y="1014276"/>
            <a:ext cx="5019674"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Times New Roman"/>
                <a:cs typeface="Times New Roman"/>
              </a:rPr>
              <a:t>--</a:t>
            </a:r>
            <a:r>
              <a:rPr lang="en-US" sz="2000" dirty="0">
                <a:solidFill>
                  <a:srgbClr val="0000FF"/>
                </a:solidFill>
                <a:latin typeface="Apple Chancery"/>
                <a:cs typeface="Apple Chancery"/>
              </a:rPr>
              <a:t>we could have </a:t>
            </a:r>
            <a:r>
              <a:rPr lang="en-US" sz="2000" dirty="0">
                <a:solidFill>
                  <a:srgbClr val="FF0000"/>
                </a:solidFill>
                <a:latin typeface="Times New Roman"/>
                <a:cs typeface="Times New Roman"/>
              </a:rPr>
              <a:t>put a spring at the top </a:t>
            </a:r>
            <a:r>
              <a:rPr lang="en-US" sz="2000" dirty="0">
                <a:latin typeface="Times New Roman"/>
                <a:cs typeface="Times New Roman"/>
              </a:rPr>
              <a:t>(spring constant </a:t>
            </a:r>
            <a:r>
              <a:rPr lang="en-US" sz="2000" i="1" dirty="0">
                <a:latin typeface="Times New Roman"/>
                <a:cs typeface="Times New Roman"/>
              </a:rPr>
              <a:t>k</a:t>
            </a:r>
            <a:r>
              <a:rPr lang="en-US" sz="2000" dirty="0">
                <a:latin typeface="Times New Roman"/>
                <a:cs typeface="Times New Roman"/>
              </a:rPr>
              <a:t>) and </a:t>
            </a:r>
            <a:r>
              <a:rPr lang="en-US" sz="2000" dirty="0">
                <a:solidFill>
                  <a:srgbClr val="0000FF"/>
                </a:solidFill>
                <a:latin typeface="Times New Roman"/>
                <a:cs typeface="Times New Roman"/>
              </a:rPr>
              <a:t>pushed the block </a:t>
            </a:r>
            <a:r>
              <a:rPr lang="en-US" sz="2000" i="1" dirty="0">
                <a:solidFill>
                  <a:srgbClr val="0000FF"/>
                </a:solidFill>
                <a:latin typeface="Times New Roman"/>
                <a:cs typeface="Times New Roman"/>
              </a:rPr>
              <a:t>x</a:t>
            </a:r>
            <a:r>
              <a:rPr lang="en-US" sz="2000" dirty="0">
                <a:solidFill>
                  <a:srgbClr val="0000FF"/>
                </a:solidFill>
                <a:latin typeface="Times New Roman"/>
                <a:cs typeface="Times New Roman"/>
              </a:rPr>
              <a:t> units into it before release</a:t>
            </a:r>
            <a:r>
              <a:rPr lang="en-US" sz="2000" dirty="0">
                <a:latin typeface="Times New Roman"/>
                <a:cs typeface="Times New Roman"/>
              </a:rPr>
              <a:t>.  </a:t>
            </a: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22.)</a:t>
            </a:r>
          </a:p>
        </p:txBody>
      </p:sp>
      <p:sp>
        <p:nvSpPr>
          <p:cNvPr id="19" name="TextBox 18"/>
          <p:cNvSpPr txBox="1"/>
          <p:nvPr/>
        </p:nvSpPr>
        <p:spPr>
          <a:xfrm>
            <a:off x="221138" y="284435"/>
            <a:ext cx="5366862" cy="707886"/>
          </a:xfrm>
          <a:prstGeom prst="rect">
            <a:avLst/>
          </a:prstGeom>
          <a:noFill/>
        </p:spPr>
        <p:txBody>
          <a:bodyPr wrap="square" rtlCol="0">
            <a:spAutoFit/>
          </a:bodyPr>
          <a:lstStyle/>
          <a:p>
            <a:r>
              <a:rPr lang="en-US" sz="2000" dirty="0">
                <a:solidFill>
                  <a:srgbClr val="0000FF"/>
                </a:solidFill>
                <a:latin typeface="Apple Chancery"/>
                <a:cs typeface="Apple Chancery"/>
              </a:rPr>
              <a:t>So how </a:t>
            </a:r>
            <a:r>
              <a:rPr lang="en-US" sz="2000" dirty="0">
                <a:solidFill>
                  <a:srgbClr val="000000"/>
                </a:solidFill>
                <a:latin typeface="Times New Roman"/>
                <a:cs typeface="Times New Roman"/>
              </a:rPr>
              <a:t>might we have made this problem more exciting?  Well . . . </a:t>
            </a:r>
            <a:endParaRPr lang="en-US" sz="2400" dirty="0">
              <a:latin typeface="Apple Chancery"/>
              <a:cs typeface="Apple Chancery"/>
            </a:endParaRPr>
          </a:p>
        </p:txBody>
      </p:sp>
      <p:graphicFrame>
        <p:nvGraphicFramePr>
          <p:cNvPr id="36" name="Object 35"/>
          <p:cNvGraphicFramePr>
            <a:graphicFrameLocks noChangeAspect="1"/>
          </p:cNvGraphicFramePr>
          <p:nvPr/>
        </p:nvGraphicFramePr>
        <p:xfrm>
          <a:off x="373537" y="2798715"/>
          <a:ext cx="5366863" cy="929240"/>
        </p:xfrm>
        <a:graphic>
          <a:graphicData uri="http://schemas.openxmlformats.org/presentationml/2006/ole">
            <mc:AlternateContent xmlns:mc="http://schemas.openxmlformats.org/markup-compatibility/2006">
              <mc:Choice xmlns:v="urn:schemas-microsoft-com:vml" Requires="v">
                <p:oleObj spid="_x0000_s8256" name="Equation" r:id="rId3" imgW="3670300" imgH="635000" progId="Equation.DSMT4">
                  <p:embed/>
                </p:oleObj>
              </mc:Choice>
              <mc:Fallback>
                <p:oleObj name="Equation" r:id="rId3" imgW="3670300" imgH="635000" progId="Equation.DSMT4">
                  <p:embed/>
                  <p:pic>
                    <p:nvPicPr>
                      <p:cNvPr id="36" name="Object 35"/>
                      <p:cNvPicPr/>
                      <p:nvPr/>
                    </p:nvPicPr>
                    <p:blipFill>
                      <a:blip r:embed="rId4"/>
                      <a:stretch>
                        <a:fillRect/>
                      </a:stretch>
                    </p:blipFill>
                    <p:spPr>
                      <a:xfrm>
                        <a:off x="373537" y="2798715"/>
                        <a:ext cx="5366863" cy="929240"/>
                      </a:xfrm>
                      <a:prstGeom prst="rect">
                        <a:avLst/>
                      </a:prstGeom>
                    </p:spPr>
                  </p:pic>
                </p:oleObj>
              </mc:Fallback>
            </mc:AlternateContent>
          </a:graphicData>
        </a:graphic>
      </p:graphicFrame>
      <p:graphicFrame>
        <p:nvGraphicFramePr>
          <p:cNvPr id="49" name="Object 48"/>
          <p:cNvGraphicFramePr>
            <a:graphicFrameLocks noChangeAspect="1"/>
          </p:cNvGraphicFramePr>
          <p:nvPr/>
        </p:nvGraphicFramePr>
        <p:xfrm>
          <a:off x="4275138" y="1942743"/>
          <a:ext cx="635000" cy="430213"/>
        </p:xfrm>
        <a:graphic>
          <a:graphicData uri="http://schemas.openxmlformats.org/presentationml/2006/ole">
            <mc:AlternateContent xmlns:mc="http://schemas.openxmlformats.org/markup-compatibility/2006">
              <mc:Choice xmlns:v="urn:schemas-microsoft-com:vml" Requires="v">
                <p:oleObj spid="_x0000_s8257" name="Equation" r:id="rId5" imgW="393700" imgH="266700" progId="Equation.DSMT4">
                  <p:embed/>
                </p:oleObj>
              </mc:Choice>
              <mc:Fallback>
                <p:oleObj name="Equation" r:id="rId5" imgW="393700" imgH="266700" progId="Equation.DSMT4">
                  <p:embed/>
                  <p:pic>
                    <p:nvPicPr>
                      <p:cNvPr id="49" name="Object 48"/>
                      <p:cNvPicPr/>
                      <p:nvPr/>
                    </p:nvPicPr>
                    <p:blipFill>
                      <a:blip r:embed="rId6"/>
                      <a:stretch>
                        <a:fillRect/>
                      </a:stretch>
                    </p:blipFill>
                    <p:spPr>
                      <a:xfrm>
                        <a:off x="4275138" y="1942743"/>
                        <a:ext cx="635000" cy="430213"/>
                      </a:xfrm>
                      <a:prstGeom prst="rect">
                        <a:avLst/>
                      </a:prstGeom>
                    </p:spPr>
                  </p:pic>
                </p:oleObj>
              </mc:Fallback>
            </mc:AlternateContent>
          </a:graphicData>
        </a:graphic>
      </p:graphicFrame>
      <p:graphicFrame>
        <p:nvGraphicFramePr>
          <p:cNvPr id="50" name="Object 49"/>
          <p:cNvGraphicFramePr>
            <a:graphicFrameLocks noChangeAspect="1"/>
          </p:cNvGraphicFramePr>
          <p:nvPr/>
        </p:nvGraphicFramePr>
        <p:xfrm>
          <a:off x="1790700" y="5006048"/>
          <a:ext cx="5292725" cy="930275"/>
        </p:xfrm>
        <a:graphic>
          <a:graphicData uri="http://schemas.openxmlformats.org/presentationml/2006/ole">
            <mc:AlternateContent xmlns:mc="http://schemas.openxmlformats.org/markup-compatibility/2006">
              <mc:Choice xmlns:v="urn:schemas-microsoft-com:vml" Requires="v">
                <p:oleObj spid="_x0000_s8258" name="Equation" r:id="rId7" imgW="3619500" imgH="635000" progId="Equation.DSMT4">
                  <p:embed/>
                </p:oleObj>
              </mc:Choice>
              <mc:Fallback>
                <p:oleObj name="Equation" r:id="rId7" imgW="3619500" imgH="635000" progId="Equation.DSMT4">
                  <p:embed/>
                  <p:pic>
                    <p:nvPicPr>
                      <p:cNvPr id="50" name="Object 49"/>
                      <p:cNvPicPr/>
                      <p:nvPr/>
                    </p:nvPicPr>
                    <p:blipFill>
                      <a:blip r:embed="rId8"/>
                      <a:stretch>
                        <a:fillRect/>
                      </a:stretch>
                    </p:blipFill>
                    <p:spPr>
                      <a:xfrm>
                        <a:off x="1790700" y="5006048"/>
                        <a:ext cx="5292725" cy="930275"/>
                      </a:xfrm>
                      <a:prstGeom prst="rect">
                        <a:avLst/>
                      </a:prstGeom>
                    </p:spPr>
                  </p:pic>
                </p:oleObj>
              </mc:Fallback>
            </mc:AlternateContent>
          </a:graphicData>
        </a:graphic>
      </p:graphicFrame>
      <p:sp>
        <p:nvSpPr>
          <p:cNvPr id="51" name="Text Box 7"/>
          <p:cNvSpPr txBox="1">
            <a:spLocks noChangeArrowheads="1"/>
          </p:cNvSpPr>
          <p:nvPr/>
        </p:nvSpPr>
        <p:spPr bwMode="auto">
          <a:xfrm>
            <a:off x="568327" y="3841802"/>
            <a:ext cx="8398551"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Times New Roman"/>
                <a:cs typeface="Times New Roman"/>
              </a:rPr>
              <a:t>--</a:t>
            </a:r>
            <a:r>
              <a:rPr lang="en-US" sz="2000" dirty="0">
                <a:solidFill>
                  <a:srgbClr val="0000FF"/>
                </a:solidFill>
                <a:latin typeface="Apple Chancery"/>
                <a:cs typeface="Apple Chancery"/>
              </a:rPr>
              <a:t>we could have additionally </a:t>
            </a:r>
            <a:r>
              <a:rPr lang="en-US" sz="2000" dirty="0">
                <a:latin typeface="Times New Roman"/>
                <a:cs typeface="Times New Roman"/>
              </a:rPr>
              <a:t>added </a:t>
            </a:r>
            <a:r>
              <a:rPr lang="en-US" sz="2000" dirty="0" err="1">
                <a:solidFill>
                  <a:srgbClr val="FF0000"/>
                </a:solidFill>
                <a:latin typeface="Times New Roman"/>
                <a:cs typeface="Times New Roman"/>
              </a:rPr>
              <a:t>jello</a:t>
            </a:r>
            <a:r>
              <a:rPr lang="en-US" sz="2000" dirty="0">
                <a:latin typeface="Times New Roman"/>
                <a:cs typeface="Times New Roman"/>
              </a:rPr>
              <a:t>, maintaining that the block </a:t>
            </a:r>
            <a:r>
              <a:rPr lang="en-US" sz="2000" i="1" dirty="0">
                <a:solidFill>
                  <a:srgbClr val="FF0000"/>
                </a:solidFill>
                <a:latin typeface="Times New Roman"/>
                <a:cs typeface="Times New Roman"/>
              </a:rPr>
              <a:t>lost 13 joules of energy </a:t>
            </a:r>
            <a:r>
              <a:rPr lang="en-US" sz="2000" dirty="0">
                <a:latin typeface="Times New Roman"/>
                <a:cs typeface="Times New Roman"/>
              </a:rPr>
              <a:t>as it passed through the </a:t>
            </a:r>
            <a:r>
              <a:rPr lang="en-US" sz="2000" dirty="0" err="1">
                <a:solidFill>
                  <a:srgbClr val="0000FF"/>
                </a:solidFill>
                <a:latin typeface="Times New Roman"/>
                <a:cs typeface="Times New Roman"/>
              </a:rPr>
              <a:t>jello</a:t>
            </a:r>
            <a:r>
              <a:rPr lang="en-US" sz="2000" dirty="0">
                <a:solidFill>
                  <a:srgbClr val="0000FF"/>
                </a:solidFill>
                <a:latin typeface="Times New Roman"/>
                <a:cs typeface="Times New Roman"/>
              </a:rPr>
              <a:t> </a:t>
            </a:r>
            <a:r>
              <a:rPr lang="en-US" sz="2000" dirty="0">
                <a:latin typeface="Times New Roman"/>
                <a:cs typeface="Times New Roman"/>
              </a:rPr>
              <a:t>at the bottom of the ramp before moving on.  That would have affect the extraneous work part of the equation:</a:t>
            </a:r>
          </a:p>
        </p:txBody>
      </p:sp>
      <p:grpSp>
        <p:nvGrpSpPr>
          <p:cNvPr id="8" name="Group 7"/>
          <p:cNvGrpSpPr/>
          <p:nvPr/>
        </p:nvGrpSpPr>
        <p:grpSpPr>
          <a:xfrm>
            <a:off x="6257078" y="3033713"/>
            <a:ext cx="2988521" cy="285750"/>
            <a:chOff x="6257078" y="3033713"/>
            <a:chExt cx="2988521" cy="285750"/>
          </a:xfrm>
        </p:grpSpPr>
        <p:sp>
          <p:nvSpPr>
            <p:cNvPr id="53" name="Rectangle 52"/>
            <p:cNvSpPr/>
            <p:nvPr/>
          </p:nvSpPr>
          <p:spPr>
            <a:xfrm>
              <a:off x="6257078" y="3060700"/>
              <a:ext cx="2988521" cy="251864"/>
            </a:xfrm>
            <a:prstGeom prst="rect">
              <a:avLst/>
            </a:prstGeom>
            <a:solidFill>
              <a:srgbClr val="FF0000">
                <a:alpha val="42000"/>
              </a:srgbClr>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6" name="Object 55"/>
            <p:cNvGraphicFramePr>
              <a:graphicFrameLocks noChangeAspect="1"/>
            </p:cNvGraphicFramePr>
            <p:nvPr/>
          </p:nvGraphicFramePr>
          <p:xfrm>
            <a:off x="6629400" y="3033713"/>
            <a:ext cx="454025" cy="285750"/>
          </p:xfrm>
          <a:graphic>
            <a:graphicData uri="http://schemas.openxmlformats.org/presentationml/2006/ole">
              <mc:AlternateContent xmlns:mc="http://schemas.openxmlformats.org/markup-compatibility/2006">
                <mc:Choice xmlns:v="urn:schemas-microsoft-com:vml" Requires="v">
                  <p:oleObj spid="_x0000_s8259" name="Equation" r:id="rId9" imgW="330200" imgH="203200" progId="Equation.DSMT4">
                    <p:embed/>
                  </p:oleObj>
                </mc:Choice>
                <mc:Fallback>
                  <p:oleObj name="Equation" r:id="rId9" imgW="330200" imgH="203200" progId="Equation.DSMT4">
                    <p:embed/>
                    <p:pic>
                      <p:nvPicPr>
                        <p:cNvPr id="56" name="Object 55"/>
                        <p:cNvPicPr/>
                        <p:nvPr/>
                      </p:nvPicPr>
                      <p:blipFill>
                        <a:blip r:embed="rId10"/>
                        <a:stretch>
                          <a:fillRect/>
                        </a:stretch>
                      </p:blipFill>
                      <p:spPr>
                        <a:xfrm>
                          <a:off x="6629400" y="3033713"/>
                          <a:ext cx="454025" cy="285750"/>
                        </a:xfrm>
                        <a:prstGeom prst="rect">
                          <a:avLst/>
                        </a:prstGeom>
                      </p:spPr>
                    </p:pic>
                  </p:oleObj>
                </mc:Fallback>
              </mc:AlternateContent>
            </a:graphicData>
          </a:graphic>
        </p:graphicFrame>
      </p:grpSp>
      <p:grpSp>
        <p:nvGrpSpPr>
          <p:cNvPr id="5" name="Group 4"/>
          <p:cNvGrpSpPr/>
          <p:nvPr/>
        </p:nvGrpSpPr>
        <p:grpSpPr>
          <a:xfrm>
            <a:off x="6248825" y="491103"/>
            <a:ext cx="2996773" cy="2941523"/>
            <a:chOff x="6248825" y="491103"/>
            <a:chExt cx="2996773" cy="2941523"/>
          </a:xfrm>
        </p:grpSpPr>
        <p:cxnSp>
          <p:nvCxnSpPr>
            <p:cNvPr id="32" name="Straight Connector 31"/>
            <p:cNvCxnSpPr/>
            <p:nvPr/>
          </p:nvCxnSpPr>
          <p:spPr>
            <a:xfrm flipH="1" flipV="1">
              <a:off x="6369873" y="491103"/>
              <a:ext cx="982822" cy="230769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45" name="Object 44"/>
            <p:cNvGraphicFramePr>
              <a:graphicFrameLocks noChangeAspect="1"/>
            </p:cNvGraphicFramePr>
            <p:nvPr/>
          </p:nvGraphicFramePr>
          <p:xfrm>
            <a:off x="6853711" y="1023303"/>
            <a:ext cx="229714" cy="177443"/>
          </p:xfrm>
          <a:graphic>
            <a:graphicData uri="http://schemas.openxmlformats.org/presentationml/2006/ole">
              <mc:AlternateContent xmlns:mc="http://schemas.openxmlformats.org/markup-compatibility/2006">
                <mc:Choice xmlns:v="urn:schemas-microsoft-com:vml" Requires="v">
                  <p:oleObj spid="_x0000_s8260" name="Equation" r:id="rId11" imgW="165100" imgH="127000" progId="Equation.DSMT4">
                    <p:embed/>
                  </p:oleObj>
                </mc:Choice>
                <mc:Fallback>
                  <p:oleObj name="Equation" r:id="rId11" imgW="165100" imgH="127000" progId="Equation.DSMT4">
                    <p:embed/>
                    <p:pic>
                      <p:nvPicPr>
                        <p:cNvPr id="45" name="Object 44"/>
                        <p:cNvPicPr/>
                        <p:nvPr/>
                      </p:nvPicPr>
                      <p:blipFill>
                        <a:blip r:embed="rId12"/>
                        <a:stretch>
                          <a:fillRect/>
                        </a:stretch>
                      </p:blipFill>
                      <p:spPr>
                        <a:xfrm>
                          <a:off x="6853711" y="1023303"/>
                          <a:ext cx="229714" cy="177443"/>
                        </a:xfrm>
                        <a:prstGeom prst="rect">
                          <a:avLst/>
                        </a:prstGeom>
                      </p:spPr>
                    </p:pic>
                  </p:oleObj>
                </mc:Fallback>
              </mc:AlternateContent>
            </a:graphicData>
          </a:graphic>
        </p:graphicFrame>
        <p:cxnSp>
          <p:nvCxnSpPr>
            <p:cNvPr id="6" name="Straight Arrow Connector 5"/>
            <p:cNvCxnSpPr/>
            <p:nvPr/>
          </p:nvCxnSpPr>
          <p:spPr>
            <a:xfrm flipH="1" flipV="1">
              <a:off x="6504802" y="1112025"/>
              <a:ext cx="1719" cy="215131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4" name="Object 33"/>
            <p:cNvGraphicFramePr>
              <a:graphicFrameLocks noChangeAspect="1"/>
            </p:cNvGraphicFramePr>
            <p:nvPr/>
          </p:nvGraphicFramePr>
          <p:xfrm>
            <a:off x="6257079" y="1976678"/>
            <a:ext cx="176068" cy="231089"/>
          </p:xfrm>
          <a:graphic>
            <a:graphicData uri="http://schemas.openxmlformats.org/presentationml/2006/ole">
              <mc:AlternateContent xmlns:mc="http://schemas.openxmlformats.org/markup-compatibility/2006">
                <mc:Choice xmlns:v="urn:schemas-microsoft-com:vml" Requires="v">
                  <p:oleObj spid="_x0000_s8261" name="Equation" r:id="rId13" imgW="127000" imgH="165100" progId="Equation.DSMT4">
                    <p:embed/>
                  </p:oleObj>
                </mc:Choice>
                <mc:Fallback>
                  <p:oleObj name="Equation" r:id="rId13" imgW="127000" imgH="165100" progId="Equation.DSMT4">
                    <p:embed/>
                    <p:pic>
                      <p:nvPicPr>
                        <p:cNvPr id="34" name="Object 33"/>
                        <p:cNvPicPr/>
                        <p:nvPr/>
                      </p:nvPicPr>
                      <p:blipFill>
                        <a:blip r:embed="rId14"/>
                        <a:stretch>
                          <a:fillRect/>
                        </a:stretch>
                      </p:blipFill>
                      <p:spPr>
                        <a:xfrm>
                          <a:off x="6257079" y="1976678"/>
                          <a:ext cx="176068" cy="231089"/>
                        </a:xfrm>
                        <a:prstGeom prst="rect">
                          <a:avLst/>
                        </a:prstGeom>
                      </p:spPr>
                    </p:pic>
                  </p:oleObj>
                </mc:Fallback>
              </mc:AlternateContent>
            </a:graphicData>
          </a:graphic>
        </p:graphicFrame>
        <p:sp>
          <p:nvSpPr>
            <p:cNvPr id="47" name="Rectangle 46"/>
            <p:cNvSpPr/>
            <p:nvPr/>
          </p:nvSpPr>
          <p:spPr>
            <a:xfrm>
              <a:off x="6248825" y="3322583"/>
              <a:ext cx="2996773" cy="110043"/>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4022116">
              <a:off x="6629871" y="992642"/>
              <a:ext cx="167470" cy="150284"/>
            </a:xfrm>
            <a:prstGeom prst="rect">
              <a:avLst/>
            </a:prstGeom>
            <a:solidFill>
              <a:srgbClr val="00F3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7294231" y="1627215"/>
              <a:ext cx="1672647" cy="1672648"/>
            </a:xfrm>
            <a:prstGeom prst="ellipse">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4" name="Object 53"/>
            <p:cNvGraphicFramePr>
              <a:graphicFrameLocks noChangeAspect="1"/>
            </p:cNvGraphicFramePr>
            <p:nvPr/>
          </p:nvGraphicFramePr>
          <p:xfrm>
            <a:off x="8476501" y="2334856"/>
            <a:ext cx="210457" cy="213208"/>
          </p:xfrm>
          <a:graphic>
            <a:graphicData uri="http://schemas.openxmlformats.org/presentationml/2006/ole">
              <mc:AlternateContent xmlns:mc="http://schemas.openxmlformats.org/markup-compatibility/2006">
                <mc:Choice xmlns:v="urn:schemas-microsoft-com:vml" Requires="v">
                  <p:oleObj spid="_x0000_s8262" name="Equation" r:id="rId15" imgW="152400" imgH="152400" progId="Equation.DSMT4">
                    <p:embed/>
                  </p:oleObj>
                </mc:Choice>
                <mc:Fallback>
                  <p:oleObj name="Equation" r:id="rId15" imgW="152400" imgH="152400" progId="Equation.DSMT4">
                    <p:embed/>
                    <p:pic>
                      <p:nvPicPr>
                        <p:cNvPr id="54" name="Object 53"/>
                        <p:cNvPicPr/>
                        <p:nvPr/>
                      </p:nvPicPr>
                      <p:blipFill>
                        <a:blip r:embed="rId16"/>
                        <a:stretch>
                          <a:fillRect/>
                        </a:stretch>
                      </p:blipFill>
                      <p:spPr>
                        <a:xfrm>
                          <a:off x="8476501" y="2334856"/>
                          <a:ext cx="210457" cy="213208"/>
                        </a:xfrm>
                        <a:prstGeom prst="rect">
                          <a:avLst/>
                        </a:prstGeom>
                      </p:spPr>
                    </p:pic>
                  </p:oleObj>
                </mc:Fallback>
              </mc:AlternateContent>
            </a:graphicData>
          </a:graphic>
        </p:graphicFrame>
        <p:cxnSp>
          <p:nvCxnSpPr>
            <p:cNvPr id="55" name="Straight Arrow Connector 54"/>
            <p:cNvCxnSpPr/>
            <p:nvPr/>
          </p:nvCxnSpPr>
          <p:spPr>
            <a:xfrm flipV="1">
              <a:off x="8102138" y="2103771"/>
              <a:ext cx="765701" cy="44429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8045122" y="1651118"/>
              <a:ext cx="167470" cy="150284"/>
            </a:xfrm>
            <a:prstGeom prst="rect">
              <a:avLst/>
            </a:prstGeom>
            <a:solidFill>
              <a:srgbClr val="00F301">
                <a:alpha val="46000"/>
              </a:srgbClr>
            </a:solid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7545030" y="1723538"/>
              <a:ext cx="466776"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48" name="Object 47"/>
            <p:cNvGraphicFramePr>
              <a:graphicFrameLocks noChangeAspect="1"/>
            </p:cNvGraphicFramePr>
            <p:nvPr/>
          </p:nvGraphicFramePr>
          <p:xfrm>
            <a:off x="7378139" y="1379697"/>
            <a:ext cx="335630" cy="319124"/>
          </p:xfrm>
          <a:graphic>
            <a:graphicData uri="http://schemas.openxmlformats.org/presentationml/2006/ole">
              <mc:AlternateContent xmlns:mc="http://schemas.openxmlformats.org/markup-compatibility/2006">
                <mc:Choice xmlns:v="urn:schemas-microsoft-com:vml" Requires="v">
                  <p:oleObj spid="_x0000_s8263" name="Equation" r:id="rId17" imgW="241300" imgH="228600" progId="Equation.DSMT4">
                    <p:embed/>
                  </p:oleObj>
                </mc:Choice>
                <mc:Fallback>
                  <p:oleObj name="Equation" r:id="rId17" imgW="241300" imgH="228600" progId="Equation.DSMT4">
                    <p:embed/>
                    <p:pic>
                      <p:nvPicPr>
                        <p:cNvPr id="48" name="Object 47"/>
                        <p:cNvPicPr/>
                        <p:nvPr/>
                      </p:nvPicPr>
                      <p:blipFill>
                        <a:blip r:embed="rId18"/>
                        <a:stretch>
                          <a:fillRect/>
                        </a:stretch>
                      </p:blipFill>
                      <p:spPr>
                        <a:xfrm>
                          <a:off x="7378139" y="1379697"/>
                          <a:ext cx="335630" cy="319124"/>
                        </a:xfrm>
                        <a:prstGeom prst="rect">
                          <a:avLst/>
                        </a:prstGeom>
                      </p:spPr>
                    </p:pic>
                  </p:oleObj>
                </mc:Fallback>
              </mc:AlternateContent>
            </a:graphicData>
          </a:graphic>
        </p:graphicFrame>
        <p:sp>
          <p:nvSpPr>
            <p:cNvPr id="2" name="Freeform 1"/>
            <p:cNvSpPr/>
            <p:nvPr/>
          </p:nvSpPr>
          <p:spPr>
            <a:xfrm>
              <a:off x="6584950" y="882650"/>
              <a:ext cx="123825" cy="114300"/>
            </a:xfrm>
            <a:custGeom>
              <a:avLst/>
              <a:gdLst>
                <a:gd name="connsiteX0" fmla="*/ 57150 w 123825"/>
                <a:gd name="connsiteY0" fmla="*/ 114300 h 114300"/>
                <a:gd name="connsiteX1" fmla="*/ 123825 w 123825"/>
                <a:gd name="connsiteY1" fmla="*/ 57150 h 114300"/>
                <a:gd name="connsiteX2" fmla="*/ 22225 w 123825"/>
                <a:gd name="connsiteY2" fmla="*/ 57150 h 114300"/>
                <a:gd name="connsiteX3" fmla="*/ 104775 w 123825"/>
                <a:gd name="connsiteY3" fmla="*/ 0 h 114300"/>
                <a:gd name="connsiteX4" fmla="*/ 0 w 123825"/>
                <a:gd name="connsiteY4" fmla="*/ 3175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825" h="114300">
                  <a:moveTo>
                    <a:pt x="57150" y="114300"/>
                  </a:moveTo>
                  <a:lnTo>
                    <a:pt x="123825" y="57150"/>
                  </a:lnTo>
                  <a:lnTo>
                    <a:pt x="22225" y="57150"/>
                  </a:lnTo>
                  <a:lnTo>
                    <a:pt x="104775" y="0"/>
                  </a:lnTo>
                  <a:lnTo>
                    <a:pt x="0" y="3175"/>
                  </a:lnTo>
                </a:path>
              </a:pathLst>
            </a:cu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reeform 2"/>
            <p:cNvSpPr/>
            <p:nvPr/>
          </p:nvSpPr>
          <p:spPr>
            <a:xfrm>
              <a:off x="6508750" y="777875"/>
              <a:ext cx="250825" cy="111125"/>
            </a:xfrm>
            <a:custGeom>
              <a:avLst/>
              <a:gdLst>
                <a:gd name="connsiteX0" fmla="*/ 47625 w 250825"/>
                <a:gd name="connsiteY0" fmla="*/ 111125 h 111125"/>
                <a:gd name="connsiteX1" fmla="*/ 250825 w 250825"/>
                <a:gd name="connsiteY1" fmla="*/ 41275 h 111125"/>
                <a:gd name="connsiteX2" fmla="*/ 0 w 250825"/>
                <a:gd name="connsiteY2" fmla="*/ 0 h 111125"/>
                <a:gd name="connsiteX3" fmla="*/ 47625 w 250825"/>
                <a:gd name="connsiteY3" fmla="*/ 111125 h 111125"/>
              </a:gdLst>
              <a:ahLst/>
              <a:cxnLst>
                <a:cxn ang="0">
                  <a:pos x="connsiteX0" y="connsiteY0"/>
                </a:cxn>
                <a:cxn ang="0">
                  <a:pos x="connsiteX1" y="connsiteY1"/>
                </a:cxn>
                <a:cxn ang="0">
                  <a:pos x="connsiteX2" y="connsiteY2"/>
                </a:cxn>
                <a:cxn ang="0">
                  <a:pos x="connsiteX3" y="connsiteY3"/>
                </a:cxn>
              </a:cxnLst>
              <a:rect l="l" t="t" r="r" b="b"/>
              <a:pathLst>
                <a:path w="250825" h="111125">
                  <a:moveTo>
                    <a:pt x="47625" y="111125"/>
                  </a:moveTo>
                  <a:lnTo>
                    <a:pt x="250825" y="41275"/>
                  </a:lnTo>
                  <a:lnTo>
                    <a:pt x="0" y="0"/>
                  </a:lnTo>
                  <a:lnTo>
                    <a:pt x="47625" y="111125"/>
                  </a:lnTo>
                  <a:close/>
                </a:path>
              </a:pathLst>
            </a:custGeom>
            <a:solidFill>
              <a:srgbClr val="3366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6" name="Object 25"/>
            <p:cNvGraphicFramePr>
              <a:graphicFrameLocks noChangeAspect="1"/>
            </p:cNvGraphicFramePr>
            <p:nvPr/>
          </p:nvGraphicFramePr>
          <p:xfrm>
            <a:off x="6764664" y="711131"/>
            <a:ext cx="177800" cy="231775"/>
          </p:xfrm>
          <a:graphic>
            <a:graphicData uri="http://schemas.openxmlformats.org/presentationml/2006/ole">
              <mc:AlternateContent xmlns:mc="http://schemas.openxmlformats.org/markup-compatibility/2006">
                <mc:Choice xmlns:v="urn:schemas-microsoft-com:vml" Requires="v">
                  <p:oleObj spid="_x0000_s8264" name="Equation" r:id="rId19" imgW="127000" imgH="165100" progId="Equation.DSMT4">
                    <p:embed/>
                  </p:oleObj>
                </mc:Choice>
                <mc:Fallback>
                  <p:oleObj name="Equation" r:id="rId19" imgW="127000" imgH="165100" progId="Equation.DSMT4">
                    <p:embed/>
                    <p:pic>
                      <p:nvPicPr>
                        <p:cNvPr id="26" name="Object 25"/>
                        <p:cNvPicPr/>
                        <p:nvPr/>
                      </p:nvPicPr>
                      <p:blipFill>
                        <a:blip r:embed="rId20"/>
                        <a:stretch>
                          <a:fillRect/>
                        </a:stretch>
                      </p:blipFill>
                      <p:spPr>
                        <a:xfrm>
                          <a:off x="6764664" y="711131"/>
                          <a:ext cx="177800" cy="231775"/>
                        </a:xfrm>
                        <a:prstGeom prst="rect">
                          <a:avLst/>
                        </a:prstGeom>
                      </p:spPr>
                    </p:pic>
                  </p:oleObj>
                </mc:Fallback>
              </mc:AlternateContent>
            </a:graphicData>
          </a:graphic>
        </p:graphicFrame>
      </p:grpSp>
      <p:sp>
        <p:nvSpPr>
          <p:cNvPr id="31" name="Text Box 7">
            <a:extLst>
              <a:ext uri="{FF2B5EF4-FFF2-40B4-BE49-F238E27FC236}">
                <a16:creationId xmlns:a16="http://schemas.microsoft.com/office/drawing/2014/main" id="{0C80F1B3-658D-4646-8454-AA4DA39EF75F}"/>
              </a:ext>
            </a:extLst>
          </p:cNvPr>
          <p:cNvSpPr txBox="1">
            <a:spLocks noChangeArrowheads="1"/>
          </p:cNvSpPr>
          <p:nvPr/>
        </p:nvSpPr>
        <p:spPr bwMode="auto">
          <a:xfrm>
            <a:off x="288407" y="6049569"/>
            <a:ext cx="8398551"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solidFill>
                  <a:srgbClr val="FF0000"/>
                </a:solidFill>
                <a:latin typeface="Times New Roman"/>
                <a:cs typeface="Times New Roman"/>
              </a:rPr>
              <a:t>AS I SAID, FUN . . . </a:t>
            </a:r>
          </a:p>
        </p:txBody>
      </p:sp>
    </p:spTree>
    <p:extLst>
      <p:ext uri="{BB962C8B-B14F-4D97-AF65-F5344CB8AC3E}">
        <p14:creationId xmlns:p14="http://schemas.microsoft.com/office/powerpoint/2010/main" val="333807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dissolve">
                                      <p:cBhvr>
                                        <p:cTn id="17" dur="500"/>
                                        <p:tgtEl>
                                          <p:spTgt spid="49"/>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dissolve">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dissolve">
                                      <p:cBhvr>
                                        <p:cTn id="25" dur="500"/>
                                        <p:tgtEl>
                                          <p:spTgt spid="3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dissolve">
                                      <p:cBhvr>
                                        <p:cTn id="30" dur="500"/>
                                        <p:tgtEl>
                                          <p:spTgt spid="5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dissolv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dissolve">
                                      <p:cBhvr>
                                        <p:cTn id="40" dur="500"/>
                                        <p:tgtEl>
                                          <p:spTgt spid="50"/>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dissolve">
                                      <p:cBhvr>
                                        <p:cTn id="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8" grpId="0"/>
      <p:bldP spid="51"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Think About!</a:t>
            </a:r>
          </a:p>
        </p:txBody>
      </p:sp>
      <p:sp>
        <p:nvSpPr>
          <p:cNvPr id="3" name="Content Placeholder 2"/>
          <p:cNvSpPr>
            <a:spLocks noGrp="1"/>
          </p:cNvSpPr>
          <p:nvPr>
            <p:ph idx="1"/>
          </p:nvPr>
        </p:nvSpPr>
        <p:spPr>
          <a:xfrm>
            <a:off x="178419" y="1417638"/>
            <a:ext cx="8787161" cy="4525963"/>
          </a:xfrm>
        </p:spPr>
        <p:txBody>
          <a:bodyPr>
            <a:normAutofit fontScale="92500" lnSpcReduction="10000"/>
          </a:bodyPr>
          <a:lstStyle/>
          <a:p>
            <a:r>
              <a:rPr lang="en-US" dirty="0"/>
              <a:t>  Is mechanical energy conserved in a pure sense? </a:t>
            </a:r>
          </a:p>
          <a:p>
            <a:pPr lvl="1"/>
            <a:r>
              <a:rPr lang="en-US" dirty="0"/>
              <a:t>Nope? Why?</a:t>
            </a:r>
          </a:p>
          <a:p>
            <a:pPr lvl="2"/>
            <a:r>
              <a:rPr lang="en-US" dirty="0"/>
              <a:t>Friction? Probably a big culprit. Is it the only one? NO.</a:t>
            </a:r>
          </a:p>
          <a:p>
            <a:pPr lvl="2"/>
            <a:r>
              <a:rPr lang="en-US" dirty="0"/>
              <a:t>Sound! Sound is a form of energy, too.</a:t>
            </a:r>
          </a:p>
          <a:p>
            <a:pPr lvl="2"/>
            <a:r>
              <a:rPr lang="en-US" dirty="0"/>
              <a:t>Rotation! Some of that energy goes into the rolling of the ball </a:t>
            </a:r>
            <a:r>
              <a:rPr lang="mr-IN" dirty="0"/>
              <a:t>–</a:t>
            </a:r>
            <a:r>
              <a:rPr lang="en-US" dirty="0"/>
              <a:t> all our equations so far are assuming objects that are </a:t>
            </a:r>
            <a:r>
              <a:rPr lang="en-US" u="sng" dirty="0"/>
              <a:t>sliding</a:t>
            </a:r>
            <a:r>
              <a:rPr lang="en-US" dirty="0"/>
              <a:t> along. However, there IS energy related to the rotation (or rolling) of an object, which has to come from that initial U as well. </a:t>
            </a:r>
          </a:p>
          <a:p>
            <a:pPr lvl="1"/>
            <a:r>
              <a:rPr lang="en-US" dirty="0"/>
              <a:t>How do we account for this?</a:t>
            </a:r>
          </a:p>
          <a:p>
            <a:pPr lvl="2"/>
            <a:r>
              <a:rPr lang="en-US" dirty="0"/>
              <a:t>This is where the ∑</a:t>
            </a:r>
            <a:r>
              <a:rPr lang="en-US" dirty="0" err="1"/>
              <a:t>W</a:t>
            </a:r>
            <a:r>
              <a:rPr lang="en-US" baseline="-25000" dirty="0" err="1"/>
              <a:t>ext</a:t>
            </a:r>
            <a:r>
              <a:rPr lang="en-US" dirty="0"/>
              <a:t> term of our equations comes in handy. Ignoring the rotational energy for now (because we don’t have the tools for it just yet), we can say that the extraneous work is being done by friction, or W = </a:t>
            </a:r>
            <a:r>
              <a:rPr lang="en-US" dirty="0" err="1"/>
              <a:t>F</a:t>
            </a:r>
            <a:r>
              <a:rPr lang="en-US" baseline="-25000" dirty="0" err="1"/>
              <a:t>f</a:t>
            </a:r>
            <a:r>
              <a:rPr lang="en-US" dirty="0" err="1"/>
              <a:t>dcos</a:t>
            </a:r>
            <a:r>
              <a:rPr lang="en-US" dirty="0"/>
              <a:t>(180) = -</a:t>
            </a:r>
            <a:r>
              <a:rPr lang="en-US" dirty="0" err="1"/>
              <a:t>F</a:t>
            </a:r>
            <a:r>
              <a:rPr lang="en-US" baseline="-25000" dirty="0" err="1"/>
              <a:t>f</a:t>
            </a:r>
            <a:r>
              <a:rPr lang="en-US" dirty="0" err="1"/>
              <a:t>d</a:t>
            </a:r>
            <a:r>
              <a:rPr lang="en-US" dirty="0"/>
              <a:t> = -𝝁</a:t>
            </a:r>
            <a:r>
              <a:rPr lang="en-US" dirty="0" err="1"/>
              <a:t>F</a:t>
            </a:r>
            <a:r>
              <a:rPr lang="en-US" baseline="-25000" dirty="0" err="1"/>
              <a:t>N</a:t>
            </a:r>
            <a:r>
              <a:rPr lang="en-US" dirty="0" err="1"/>
              <a:t>d</a:t>
            </a:r>
            <a:endParaRPr lang="en-US" dirty="0"/>
          </a:p>
          <a:p>
            <a:pPr lvl="2"/>
            <a:r>
              <a:rPr lang="en-US" dirty="0"/>
              <a:t>We can’t easily calculate this </a:t>
            </a:r>
            <a:r>
              <a:rPr lang="mr-IN" dirty="0"/>
              <a:t>–</a:t>
            </a:r>
            <a:r>
              <a:rPr lang="en-US" dirty="0"/>
              <a:t> why?</a:t>
            </a:r>
          </a:p>
          <a:p>
            <a:pPr lvl="2"/>
            <a:r>
              <a:rPr lang="en-US" dirty="0"/>
              <a:t>Instead, we can use trial and error to find the </a:t>
            </a:r>
            <a:r>
              <a:rPr lang="en-US" u="sng" dirty="0"/>
              <a:t>actual</a:t>
            </a:r>
            <a:r>
              <a:rPr lang="en-US" dirty="0"/>
              <a:t> height that will allow the object to get around the loop, then use </a:t>
            </a:r>
            <a:r>
              <a:rPr lang="en-US" dirty="0" err="1"/>
              <a:t>CoE</a:t>
            </a:r>
            <a:r>
              <a:rPr lang="en-US" dirty="0"/>
              <a:t> to find the work done by friction (and therefore the average friction force acting on the object along the track).</a:t>
            </a:r>
          </a:p>
        </p:txBody>
      </p:sp>
    </p:spTree>
    <p:extLst>
      <p:ext uri="{BB962C8B-B14F-4D97-AF65-F5344CB8AC3E}">
        <p14:creationId xmlns:p14="http://schemas.microsoft.com/office/powerpoint/2010/main" val="178171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880" y="326957"/>
            <a:ext cx="8602650" cy="2677656"/>
          </a:xfrm>
          <a:prstGeom prst="rect">
            <a:avLst/>
          </a:prstGeom>
          <a:noFill/>
        </p:spPr>
        <p:txBody>
          <a:bodyPr wrap="square" rtlCol="0">
            <a:spAutoFit/>
          </a:bodyPr>
          <a:lstStyle/>
          <a:p>
            <a:r>
              <a:rPr lang="en-US" sz="2800" dirty="0">
                <a:solidFill>
                  <a:srgbClr val="FF0000"/>
                </a:solidFill>
                <a:latin typeface="Apple Chancery"/>
                <a:cs typeface="Apple Chancery"/>
              </a:rPr>
              <a:t>Finally, the problem from hell #1: </a:t>
            </a:r>
            <a:r>
              <a:rPr lang="en-US" sz="2000" dirty="0">
                <a:solidFill>
                  <a:srgbClr val="000000"/>
                </a:solidFill>
                <a:latin typeface="Times New Roman"/>
                <a:cs typeface="Times New Roman"/>
              </a:rPr>
              <a:t>A mass </a:t>
            </a:r>
            <a:r>
              <a:rPr lang="en-US" sz="2000" i="1" dirty="0">
                <a:solidFill>
                  <a:srgbClr val="FF0000"/>
                </a:solidFill>
                <a:latin typeface="Times New Roman"/>
                <a:cs typeface="Times New Roman"/>
              </a:rPr>
              <a:t>m = 2 kg </a:t>
            </a:r>
            <a:r>
              <a:rPr lang="en-US" sz="2000" dirty="0">
                <a:solidFill>
                  <a:srgbClr val="000000"/>
                </a:solidFill>
                <a:latin typeface="Times New Roman"/>
                <a:cs typeface="Times New Roman"/>
              </a:rPr>
              <a:t>with a jet pack on its back slides down a                  radius curved incline, through a </a:t>
            </a:r>
            <a:r>
              <a:rPr lang="en-US" sz="2000" dirty="0">
                <a:solidFill>
                  <a:srgbClr val="0000FF"/>
                </a:solidFill>
                <a:latin typeface="Times New Roman"/>
                <a:cs typeface="Times New Roman"/>
              </a:rPr>
              <a:t>frictional pit </a:t>
            </a:r>
            <a:r>
              <a:rPr lang="en-US" sz="2000" dirty="0">
                <a:solidFill>
                  <a:srgbClr val="000000"/>
                </a:solidFill>
                <a:latin typeface="Times New Roman"/>
                <a:cs typeface="Times New Roman"/>
              </a:rPr>
              <a:t>of length </a:t>
            </a:r>
            <a:r>
              <a:rPr lang="en-US" sz="2000" i="1" dirty="0">
                <a:solidFill>
                  <a:srgbClr val="FF0000"/>
                </a:solidFill>
                <a:latin typeface="Times New Roman"/>
                <a:cs typeface="Times New Roman"/>
              </a:rPr>
              <a:t>L = 2 m </a:t>
            </a:r>
            <a:r>
              <a:rPr lang="en-US" sz="2000" dirty="0">
                <a:solidFill>
                  <a:srgbClr val="000000"/>
                </a:solidFill>
                <a:latin typeface="Times New Roman"/>
                <a:cs typeface="Times New Roman"/>
              </a:rPr>
              <a:t>with            , up, over, through and out a loop-the-loop of radius                    </a:t>
            </a:r>
          </a:p>
          <a:p>
            <a:r>
              <a:rPr lang="en-US" sz="2000" dirty="0">
                <a:solidFill>
                  <a:srgbClr val="000000"/>
                </a:solidFill>
                <a:latin typeface="Times New Roman"/>
                <a:cs typeface="Times New Roman"/>
              </a:rPr>
              <a:t>                 , through a </a:t>
            </a:r>
            <a:r>
              <a:rPr lang="en-US" sz="2000" dirty="0" err="1">
                <a:solidFill>
                  <a:srgbClr val="0000FF"/>
                </a:solidFill>
                <a:latin typeface="Times New Roman"/>
                <a:cs typeface="Times New Roman"/>
              </a:rPr>
              <a:t>jello</a:t>
            </a:r>
            <a:r>
              <a:rPr lang="en-US" sz="2000" dirty="0">
                <a:solidFill>
                  <a:srgbClr val="0000FF"/>
                </a:solidFill>
                <a:latin typeface="Times New Roman"/>
                <a:cs typeface="Times New Roman"/>
              </a:rPr>
              <a:t> pit </a:t>
            </a:r>
            <a:r>
              <a:rPr lang="en-US" sz="2000" dirty="0">
                <a:solidFill>
                  <a:srgbClr val="000000"/>
                </a:solidFill>
                <a:latin typeface="Times New Roman"/>
                <a:cs typeface="Times New Roman"/>
              </a:rPr>
              <a:t>that takes </a:t>
            </a:r>
            <a:r>
              <a:rPr lang="en-US" sz="2000" dirty="0">
                <a:solidFill>
                  <a:srgbClr val="FF0000"/>
                </a:solidFill>
                <a:latin typeface="Times New Roman"/>
                <a:cs typeface="Times New Roman"/>
              </a:rPr>
              <a:t>80 joules </a:t>
            </a:r>
            <a:r>
              <a:rPr lang="en-US" sz="2000" dirty="0">
                <a:solidFill>
                  <a:srgbClr val="000000"/>
                </a:solidFill>
                <a:latin typeface="Times New Roman"/>
                <a:cs typeface="Times New Roman"/>
              </a:rPr>
              <a:t>out of the system whereupon the </a:t>
            </a:r>
            <a:r>
              <a:rPr lang="en-US" sz="2000" dirty="0">
                <a:solidFill>
                  <a:srgbClr val="0000FF"/>
                </a:solidFill>
                <a:latin typeface="Times New Roman"/>
                <a:cs typeface="Times New Roman"/>
              </a:rPr>
              <a:t>jetpack fires </a:t>
            </a:r>
            <a:r>
              <a:rPr lang="en-US" sz="2000" dirty="0">
                <a:solidFill>
                  <a:srgbClr val="000000"/>
                </a:solidFill>
                <a:latin typeface="Times New Roman"/>
                <a:cs typeface="Times New Roman"/>
              </a:rPr>
              <a:t>and produces </a:t>
            </a:r>
            <a:r>
              <a:rPr lang="en-US" sz="2000" dirty="0">
                <a:solidFill>
                  <a:srgbClr val="FF0000"/>
                </a:solidFill>
                <a:latin typeface="Times New Roman"/>
                <a:cs typeface="Times New Roman"/>
              </a:rPr>
              <a:t>500</a:t>
            </a:r>
            <a:r>
              <a:rPr lang="en-US" sz="2000" dirty="0">
                <a:solidFill>
                  <a:srgbClr val="000000"/>
                </a:solidFill>
                <a:latin typeface="Times New Roman"/>
                <a:cs typeface="Times New Roman"/>
              </a:rPr>
              <a:t> </a:t>
            </a:r>
            <a:r>
              <a:rPr lang="en-US" sz="2000" dirty="0">
                <a:solidFill>
                  <a:srgbClr val="FF0000"/>
                </a:solidFill>
                <a:latin typeface="Times New Roman"/>
                <a:cs typeface="Times New Roman"/>
              </a:rPr>
              <a:t>newtons </a:t>
            </a:r>
            <a:r>
              <a:rPr lang="en-US" sz="2000" dirty="0">
                <a:solidFill>
                  <a:srgbClr val="000000"/>
                </a:solidFill>
                <a:latin typeface="Times New Roman"/>
                <a:cs typeface="Times New Roman"/>
              </a:rPr>
              <a:t>of force over an </a:t>
            </a:r>
            <a:r>
              <a:rPr lang="en-US" sz="2000" i="1" dirty="0">
                <a:solidFill>
                  <a:srgbClr val="FF0000"/>
                </a:solidFill>
                <a:latin typeface="Times New Roman"/>
                <a:cs typeface="Times New Roman"/>
              </a:rPr>
              <a:t>x = .5 meter </a:t>
            </a:r>
            <a:r>
              <a:rPr lang="en-US" sz="2000" dirty="0">
                <a:solidFill>
                  <a:srgbClr val="000000"/>
                </a:solidFill>
                <a:latin typeface="Times New Roman"/>
                <a:cs typeface="Times New Roman"/>
              </a:rPr>
              <a:t>distance before colliding with a spring whose spring constant is </a:t>
            </a:r>
            <a:r>
              <a:rPr lang="en-US" sz="2000" i="1" dirty="0">
                <a:solidFill>
                  <a:srgbClr val="FF0000"/>
                </a:solidFill>
                <a:latin typeface="Times New Roman"/>
                <a:cs typeface="Times New Roman"/>
              </a:rPr>
              <a:t>k = 120 N/m</a:t>
            </a:r>
            <a:r>
              <a:rPr lang="en-US" sz="2000" dirty="0">
                <a:solidFill>
                  <a:srgbClr val="000000"/>
                </a:solidFill>
                <a:latin typeface="Times New Roman"/>
                <a:cs typeface="Times New Roman"/>
              </a:rPr>
              <a:t>.  If </a:t>
            </a:r>
            <a:r>
              <a:rPr lang="en-US" sz="2000" dirty="0">
                <a:solidFill>
                  <a:srgbClr val="FF0000"/>
                </a:solidFill>
                <a:latin typeface="Times New Roman"/>
                <a:cs typeface="Times New Roman"/>
              </a:rPr>
              <a:t>110 joules </a:t>
            </a:r>
            <a:r>
              <a:rPr lang="en-US" sz="2000" dirty="0">
                <a:solidFill>
                  <a:srgbClr val="000000"/>
                </a:solidFill>
                <a:latin typeface="Times New Roman"/>
                <a:cs typeface="Times New Roman"/>
              </a:rPr>
              <a:t>of energy are </a:t>
            </a:r>
            <a:r>
              <a:rPr lang="en-US" sz="2000" dirty="0">
                <a:solidFill>
                  <a:srgbClr val="FF0000"/>
                </a:solidFill>
                <a:latin typeface="Times New Roman"/>
                <a:cs typeface="Times New Roman"/>
              </a:rPr>
              <a:t>lost due to that collision</a:t>
            </a:r>
            <a:r>
              <a:rPr lang="en-US" sz="2000" dirty="0">
                <a:solidFill>
                  <a:srgbClr val="000000"/>
                </a:solidFill>
                <a:latin typeface="Times New Roman"/>
                <a:cs typeface="Times New Roman"/>
              </a:rPr>
              <a:t>, by </a:t>
            </a:r>
            <a:r>
              <a:rPr lang="en-US" sz="2000" dirty="0">
                <a:solidFill>
                  <a:srgbClr val="0000FF"/>
                </a:solidFill>
                <a:latin typeface="Apple Chancery"/>
                <a:cs typeface="Apple Chancery"/>
              </a:rPr>
              <a:t>how much does the spring compress during the collision?   </a:t>
            </a:r>
            <a:endParaRPr lang="en-US" sz="2400" dirty="0">
              <a:solidFill>
                <a:srgbClr val="0000FF"/>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27.)</a:t>
            </a:r>
          </a:p>
        </p:txBody>
      </p:sp>
      <p:graphicFrame>
        <p:nvGraphicFramePr>
          <p:cNvPr id="45" name="Object 44"/>
          <p:cNvGraphicFramePr>
            <a:graphicFrameLocks noChangeAspect="1"/>
          </p:cNvGraphicFramePr>
          <p:nvPr/>
        </p:nvGraphicFramePr>
        <p:xfrm>
          <a:off x="116331" y="3298134"/>
          <a:ext cx="896937" cy="327025"/>
        </p:xfrm>
        <a:graphic>
          <a:graphicData uri="http://schemas.openxmlformats.org/presentationml/2006/ole">
            <mc:AlternateContent xmlns:mc="http://schemas.openxmlformats.org/markup-compatibility/2006">
              <mc:Choice xmlns:v="urn:schemas-microsoft-com:vml" Requires="v">
                <p:oleObj spid="_x0000_s9322" name="Equation" r:id="rId3" imgW="558800" imgH="203200" progId="Equation.DSMT4">
                  <p:embed/>
                </p:oleObj>
              </mc:Choice>
              <mc:Fallback>
                <p:oleObj name="Equation" r:id="rId3" imgW="558800" imgH="203200" progId="Equation.DSMT4">
                  <p:embed/>
                  <p:pic>
                    <p:nvPicPr>
                      <p:cNvPr id="45" name="Object 44"/>
                      <p:cNvPicPr/>
                      <p:nvPr/>
                    </p:nvPicPr>
                    <p:blipFill>
                      <a:blip r:embed="rId4"/>
                      <a:stretch>
                        <a:fillRect/>
                      </a:stretch>
                    </p:blipFill>
                    <p:spPr>
                      <a:xfrm>
                        <a:off x="116331" y="3298134"/>
                        <a:ext cx="896937" cy="327025"/>
                      </a:xfrm>
                      <a:prstGeom prst="rect">
                        <a:avLst/>
                      </a:prstGeom>
                    </p:spPr>
                  </p:pic>
                </p:oleObj>
              </mc:Fallback>
            </mc:AlternateContent>
          </a:graphicData>
        </a:graphic>
      </p:graphicFrame>
      <p:sp>
        <p:nvSpPr>
          <p:cNvPr id="47" name="Rectangle 46"/>
          <p:cNvSpPr/>
          <p:nvPr/>
        </p:nvSpPr>
        <p:spPr>
          <a:xfrm>
            <a:off x="482600" y="5519930"/>
            <a:ext cx="8547100" cy="127000"/>
          </a:xfrm>
          <a:prstGeom prst="rect">
            <a:avLst/>
          </a:prstGeom>
          <a:solidFill>
            <a:srgbClr val="FFFF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5400000">
            <a:off x="250058" y="3636348"/>
            <a:ext cx="119913" cy="124409"/>
          </a:xfrm>
          <a:prstGeom prst="rect">
            <a:avLst/>
          </a:prstGeom>
          <a:solidFill>
            <a:srgbClr val="00F3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a:off x="1982838" y="3698553"/>
            <a:ext cx="2361" cy="1793354"/>
          </a:xfrm>
          <a:prstGeom prst="line">
            <a:avLst/>
          </a:prstGeom>
          <a:ln w="12700"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0" name="Arc 19"/>
          <p:cNvSpPr/>
          <p:nvPr/>
        </p:nvSpPr>
        <p:spPr>
          <a:xfrm>
            <a:off x="240224" y="1953657"/>
            <a:ext cx="3552766" cy="3552766"/>
          </a:xfrm>
          <a:prstGeom prst="arc">
            <a:avLst>
              <a:gd name="adj1" fmla="val 5441629"/>
              <a:gd name="adj2" fmla="val 10824018"/>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H="1">
            <a:off x="482600" y="3698553"/>
            <a:ext cx="1500238" cy="0"/>
          </a:xfrm>
          <a:prstGeom prst="line">
            <a:avLst/>
          </a:prstGeom>
          <a:ln w="12700"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7" name="Donut 6"/>
          <p:cNvSpPr/>
          <p:nvPr/>
        </p:nvSpPr>
        <p:spPr>
          <a:xfrm>
            <a:off x="4174067" y="4203702"/>
            <a:ext cx="1320799" cy="1320799"/>
          </a:xfrm>
          <a:prstGeom prst="donut">
            <a:avLst>
              <a:gd name="adj" fmla="val 3571"/>
            </a:avLst>
          </a:prstGeom>
          <a:solidFill>
            <a:srgbClr val="FF66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eeform 8"/>
          <p:cNvSpPr/>
          <p:nvPr/>
        </p:nvSpPr>
        <p:spPr>
          <a:xfrm>
            <a:off x="1985433" y="5490633"/>
            <a:ext cx="2434167" cy="33867"/>
          </a:xfrm>
          <a:custGeom>
            <a:avLst/>
            <a:gdLst>
              <a:gd name="connsiteX0" fmla="*/ 0 w 2434167"/>
              <a:gd name="connsiteY0" fmla="*/ 33867 h 33867"/>
              <a:gd name="connsiteX1" fmla="*/ 21167 w 2434167"/>
              <a:gd name="connsiteY1" fmla="*/ 25400 h 33867"/>
              <a:gd name="connsiteX2" fmla="*/ 33867 w 2434167"/>
              <a:gd name="connsiteY2" fmla="*/ 21167 h 33867"/>
              <a:gd name="connsiteX3" fmla="*/ 101600 w 2434167"/>
              <a:gd name="connsiteY3" fmla="*/ 25400 h 33867"/>
              <a:gd name="connsiteX4" fmla="*/ 156634 w 2434167"/>
              <a:gd name="connsiteY4" fmla="*/ 21167 h 33867"/>
              <a:gd name="connsiteX5" fmla="*/ 169334 w 2434167"/>
              <a:gd name="connsiteY5" fmla="*/ 16934 h 33867"/>
              <a:gd name="connsiteX6" fmla="*/ 182034 w 2434167"/>
              <a:gd name="connsiteY6" fmla="*/ 21167 h 33867"/>
              <a:gd name="connsiteX7" fmla="*/ 224367 w 2434167"/>
              <a:gd name="connsiteY7" fmla="*/ 25400 h 33867"/>
              <a:gd name="connsiteX8" fmla="*/ 292100 w 2434167"/>
              <a:gd name="connsiteY8" fmla="*/ 21167 h 33867"/>
              <a:gd name="connsiteX9" fmla="*/ 304800 w 2434167"/>
              <a:gd name="connsiteY9" fmla="*/ 16934 h 33867"/>
              <a:gd name="connsiteX10" fmla="*/ 351367 w 2434167"/>
              <a:gd name="connsiteY10" fmla="*/ 21167 h 33867"/>
              <a:gd name="connsiteX11" fmla="*/ 397934 w 2434167"/>
              <a:gd name="connsiteY11" fmla="*/ 16934 h 33867"/>
              <a:gd name="connsiteX12" fmla="*/ 427567 w 2434167"/>
              <a:gd name="connsiteY12" fmla="*/ 12700 h 33867"/>
              <a:gd name="connsiteX13" fmla="*/ 499534 w 2434167"/>
              <a:gd name="connsiteY13" fmla="*/ 16934 h 33867"/>
              <a:gd name="connsiteX14" fmla="*/ 567267 w 2434167"/>
              <a:gd name="connsiteY14" fmla="*/ 12700 h 33867"/>
              <a:gd name="connsiteX15" fmla="*/ 584200 w 2434167"/>
              <a:gd name="connsiteY15" fmla="*/ 16934 h 33867"/>
              <a:gd name="connsiteX16" fmla="*/ 651934 w 2434167"/>
              <a:gd name="connsiteY16" fmla="*/ 21167 h 33867"/>
              <a:gd name="connsiteX17" fmla="*/ 728134 w 2434167"/>
              <a:gd name="connsiteY17" fmla="*/ 21167 h 33867"/>
              <a:gd name="connsiteX18" fmla="*/ 753534 w 2434167"/>
              <a:gd name="connsiteY18" fmla="*/ 12700 h 33867"/>
              <a:gd name="connsiteX19" fmla="*/ 766234 w 2434167"/>
              <a:gd name="connsiteY19" fmla="*/ 8467 h 33867"/>
              <a:gd name="connsiteX20" fmla="*/ 795867 w 2434167"/>
              <a:gd name="connsiteY20" fmla="*/ 12700 h 33867"/>
              <a:gd name="connsiteX21" fmla="*/ 838200 w 2434167"/>
              <a:gd name="connsiteY21" fmla="*/ 21167 h 33867"/>
              <a:gd name="connsiteX22" fmla="*/ 1066800 w 2434167"/>
              <a:gd name="connsiteY22" fmla="*/ 21167 h 33867"/>
              <a:gd name="connsiteX23" fmla="*/ 1079500 w 2434167"/>
              <a:gd name="connsiteY23" fmla="*/ 25400 h 33867"/>
              <a:gd name="connsiteX24" fmla="*/ 1104900 w 2434167"/>
              <a:gd name="connsiteY24" fmla="*/ 16934 h 33867"/>
              <a:gd name="connsiteX25" fmla="*/ 1117600 w 2434167"/>
              <a:gd name="connsiteY25" fmla="*/ 12700 h 33867"/>
              <a:gd name="connsiteX26" fmla="*/ 1172634 w 2434167"/>
              <a:gd name="connsiteY26" fmla="*/ 16934 h 33867"/>
              <a:gd name="connsiteX27" fmla="*/ 1185334 w 2434167"/>
              <a:gd name="connsiteY27" fmla="*/ 21167 h 33867"/>
              <a:gd name="connsiteX28" fmla="*/ 1291167 w 2434167"/>
              <a:gd name="connsiteY28" fmla="*/ 16934 h 33867"/>
              <a:gd name="connsiteX29" fmla="*/ 1329267 w 2434167"/>
              <a:gd name="connsiteY29" fmla="*/ 4234 h 33867"/>
              <a:gd name="connsiteX30" fmla="*/ 1341967 w 2434167"/>
              <a:gd name="connsiteY30" fmla="*/ 0 h 33867"/>
              <a:gd name="connsiteX31" fmla="*/ 1354667 w 2434167"/>
              <a:gd name="connsiteY31" fmla="*/ 8467 h 33867"/>
              <a:gd name="connsiteX32" fmla="*/ 1426634 w 2434167"/>
              <a:gd name="connsiteY32" fmla="*/ 8467 h 33867"/>
              <a:gd name="connsiteX33" fmla="*/ 1519767 w 2434167"/>
              <a:gd name="connsiteY33" fmla="*/ 12700 h 33867"/>
              <a:gd name="connsiteX34" fmla="*/ 1579034 w 2434167"/>
              <a:gd name="connsiteY34" fmla="*/ 16934 h 33867"/>
              <a:gd name="connsiteX35" fmla="*/ 1608667 w 2434167"/>
              <a:gd name="connsiteY35" fmla="*/ 25400 h 33867"/>
              <a:gd name="connsiteX36" fmla="*/ 1651000 w 2434167"/>
              <a:gd name="connsiteY36" fmla="*/ 21167 h 33867"/>
              <a:gd name="connsiteX37" fmla="*/ 1676400 w 2434167"/>
              <a:gd name="connsiteY37" fmla="*/ 12700 h 33867"/>
              <a:gd name="connsiteX38" fmla="*/ 1714500 w 2434167"/>
              <a:gd name="connsiteY38" fmla="*/ 4234 h 33867"/>
              <a:gd name="connsiteX39" fmla="*/ 1824567 w 2434167"/>
              <a:gd name="connsiteY39" fmla="*/ 12700 h 33867"/>
              <a:gd name="connsiteX40" fmla="*/ 1921934 w 2434167"/>
              <a:gd name="connsiteY40" fmla="*/ 16934 h 33867"/>
              <a:gd name="connsiteX41" fmla="*/ 1993900 w 2434167"/>
              <a:gd name="connsiteY41" fmla="*/ 12700 h 33867"/>
              <a:gd name="connsiteX42" fmla="*/ 2125134 w 2434167"/>
              <a:gd name="connsiteY42" fmla="*/ 8467 h 33867"/>
              <a:gd name="connsiteX43" fmla="*/ 2163234 w 2434167"/>
              <a:gd name="connsiteY43" fmla="*/ 4234 h 33867"/>
              <a:gd name="connsiteX44" fmla="*/ 2341034 w 2434167"/>
              <a:gd name="connsiteY44" fmla="*/ 12700 h 33867"/>
              <a:gd name="connsiteX45" fmla="*/ 2408767 w 2434167"/>
              <a:gd name="connsiteY45" fmla="*/ 16934 h 33867"/>
              <a:gd name="connsiteX46" fmla="*/ 2434167 w 2434167"/>
              <a:gd name="connsiteY46" fmla="*/ 12700 h 33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434167" h="33867">
                <a:moveTo>
                  <a:pt x="0" y="33867"/>
                </a:moveTo>
                <a:cubicBezTo>
                  <a:pt x="7056" y="31045"/>
                  <a:pt x="14052" y="28068"/>
                  <a:pt x="21167" y="25400"/>
                </a:cubicBezTo>
                <a:cubicBezTo>
                  <a:pt x="25345" y="23833"/>
                  <a:pt x="29405" y="21167"/>
                  <a:pt x="33867" y="21167"/>
                </a:cubicBezTo>
                <a:cubicBezTo>
                  <a:pt x="56489" y="21167"/>
                  <a:pt x="79022" y="23989"/>
                  <a:pt x="101600" y="25400"/>
                </a:cubicBezTo>
                <a:cubicBezTo>
                  <a:pt x="119945" y="23989"/>
                  <a:pt x="138377" y="23449"/>
                  <a:pt x="156634" y="21167"/>
                </a:cubicBezTo>
                <a:cubicBezTo>
                  <a:pt x="161062" y="20614"/>
                  <a:pt x="164872" y="16934"/>
                  <a:pt x="169334" y="16934"/>
                </a:cubicBezTo>
                <a:cubicBezTo>
                  <a:pt x="173796" y="16934"/>
                  <a:pt x="177624" y="20489"/>
                  <a:pt x="182034" y="21167"/>
                </a:cubicBezTo>
                <a:cubicBezTo>
                  <a:pt x="196050" y="23323"/>
                  <a:pt x="210256" y="23989"/>
                  <a:pt x="224367" y="25400"/>
                </a:cubicBezTo>
                <a:cubicBezTo>
                  <a:pt x="246945" y="23989"/>
                  <a:pt x="269603" y="23535"/>
                  <a:pt x="292100" y="21167"/>
                </a:cubicBezTo>
                <a:cubicBezTo>
                  <a:pt x="296538" y="20700"/>
                  <a:pt x="300338" y="16934"/>
                  <a:pt x="304800" y="16934"/>
                </a:cubicBezTo>
                <a:cubicBezTo>
                  <a:pt x="320386" y="16934"/>
                  <a:pt x="335845" y="19756"/>
                  <a:pt x="351367" y="21167"/>
                </a:cubicBezTo>
                <a:cubicBezTo>
                  <a:pt x="366889" y="19756"/>
                  <a:pt x="382443" y="18655"/>
                  <a:pt x="397934" y="16934"/>
                </a:cubicBezTo>
                <a:cubicBezTo>
                  <a:pt x="407851" y="15832"/>
                  <a:pt x="417589" y="12700"/>
                  <a:pt x="427567" y="12700"/>
                </a:cubicBezTo>
                <a:cubicBezTo>
                  <a:pt x="451597" y="12700"/>
                  <a:pt x="475545" y="15523"/>
                  <a:pt x="499534" y="16934"/>
                </a:cubicBezTo>
                <a:cubicBezTo>
                  <a:pt x="522112" y="15523"/>
                  <a:pt x="544645" y="12700"/>
                  <a:pt x="567267" y="12700"/>
                </a:cubicBezTo>
                <a:cubicBezTo>
                  <a:pt x="573085" y="12700"/>
                  <a:pt x="578411" y="16355"/>
                  <a:pt x="584200" y="16934"/>
                </a:cubicBezTo>
                <a:cubicBezTo>
                  <a:pt x="606710" y="19185"/>
                  <a:pt x="629356" y="19756"/>
                  <a:pt x="651934" y="21167"/>
                </a:cubicBezTo>
                <a:cubicBezTo>
                  <a:pt x="682472" y="31345"/>
                  <a:pt x="671055" y="29321"/>
                  <a:pt x="728134" y="21167"/>
                </a:cubicBezTo>
                <a:cubicBezTo>
                  <a:pt x="736969" y="19905"/>
                  <a:pt x="745067" y="15522"/>
                  <a:pt x="753534" y="12700"/>
                </a:cubicBezTo>
                <a:lnTo>
                  <a:pt x="766234" y="8467"/>
                </a:lnTo>
                <a:cubicBezTo>
                  <a:pt x="776112" y="9878"/>
                  <a:pt x="786041" y="10966"/>
                  <a:pt x="795867" y="12700"/>
                </a:cubicBezTo>
                <a:cubicBezTo>
                  <a:pt x="810039" y="15201"/>
                  <a:pt x="838200" y="21167"/>
                  <a:pt x="838200" y="21167"/>
                </a:cubicBezTo>
                <a:cubicBezTo>
                  <a:pt x="916039" y="19269"/>
                  <a:pt x="990345" y="11611"/>
                  <a:pt x="1066800" y="21167"/>
                </a:cubicBezTo>
                <a:cubicBezTo>
                  <a:pt x="1071228" y="21720"/>
                  <a:pt x="1075267" y="23989"/>
                  <a:pt x="1079500" y="25400"/>
                </a:cubicBezTo>
                <a:lnTo>
                  <a:pt x="1104900" y="16934"/>
                </a:lnTo>
                <a:lnTo>
                  <a:pt x="1117600" y="12700"/>
                </a:lnTo>
                <a:cubicBezTo>
                  <a:pt x="1135945" y="14111"/>
                  <a:pt x="1154377" y="14652"/>
                  <a:pt x="1172634" y="16934"/>
                </a:cubicBezTo>
                <a:cubicBezTo>
                  <a:pt x="1177062" y="17487"/>
                  <a:pt x="1180872" y="21167"/>
                  <a:pt x="1185334" y="21167"/>
                </a:cubicBezTo>
                <a:cubicBezTo>
                  <a:pt x="1220640" y="21167"/>
                  <a:pt x="1255889" y="18345"/>
                  <a:pt x="1291167" y="16934"/>
                </a:cubicBezTo>
                <a:lnTo>
                  <a:pt x="1329267" y="4234"/>
                </a:lnTo>
                <a:lnTo>
                  <a:pt x="1341967" y="0"/>
                </a:lnTo>
                <a:cubicBezTo>
                  <a:pt x="1346200" y="2822"/>
                  <a:pt x="1350116" y="6192"/>
                  <a:pt x="1354667" y="8467"/>
                </a:cubicBezTo>
                <a:cubicBezTo>
                  <a:pt x="1376971" y="19619"/>
                  <a:pt x="1403689" y="10106"/>
                  <a:pt x="1426634" y="8467"/>
                </a:cubicBezTo>
                <a:lnTo>
                  <a:pt x="1519767" y="12700"/>
                </a:lnTo>
                <a:cubicBezTo>
                  <a:pt x="1539543" y="13799"/>
                  <a:pt x="1559349" y="14747"/>
                  <a:pt x="1579034" y="16934"/>
                </a:cubicBezTo>
                <a:cubicBezTo>
                  <a:pt x="1587007" y="17820"/>
                  <a:pt x="1600640" y="22724"/>
                  <a:pt x="1608667" y="25400"/>
                </a:cubicBezTo>
                <a:cubicBezTo>
                  <a:pt x="1622778" y="23989"/>
                  <a:pt x="1637062" y="23780"/>
                  <a:pt x="1651000" y="21167"/>
                </a:cubicBezTo>
                <a:cubicBezTo>
                  <a:pt x="1659772" y="19522"/>
                  <a:pt x="1667649" y="14450"/>
                  <a:pt x="1676400" y="12700"/>
                </a:cubicBezTo>
                <a:cubicBezTo>
                  <a:pt x="1703272" y="7326"/>
                  <a:pt x="1690586" y="10212"/>
                  <a:pt x="1714500" y="4234"/>
                </a:cubicBezTo>
                <a:cubicBezTo>
                  <a:pt x="1768946" y="12011"/>
                  <a:pt x="1738923" y="8622"/>
                  <a:pt x="1824567" y="12700"/>
                </a:cubicBezTo>
                <a:lnTo>
                  <a:pt x="1921934" y="16934"/>
                </a:lnTo>
                <a:cubicBezTo>
                  <a:pt x="1957875" y="28913"/>
                  <a:pt x="1910948" y="15376"/>
                  <a:pt x="1993900" y="12700"/>
                </a:cubicBezTo>
                <a:lnTo>
                  <a:pt x="2125134" y="8467"/>
                </a:lnTo>
                <a:cubicBezTo>
                  <a:pt x="2137834" y="7056"/>
                  <a:pt x="2150458" y="3984"/>
                  <a:pt x="2163234" y="4234"/>
                </a:cubicBezTo>
                <a:cubicBezTo>
                  <a:pt x="2222556" y="5397"/>
                  <a:pt x="2341034" y="12700"/>
                  <a:pt x="2341034" y="12700"/>
                </a:cubicBezTo>
                <a:cubicBezTo>
                  <a:pt x="2379888" y="25652"/>
                  <a:pt x="2357554" y="22055"/>
                  <a:pt x="2408767" y="16934"/>
                </a:cubicBezTo>
                <a:cubicBezTo>
                  <a:pt x="2425483" y="11361"/>
                  <a:pt x="2417005" y="12700"/>
                  <a:pt x="2434167" y="12700"/>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a:off x="1985433" y="5871628"/>
            <a:ext cx="2434167" cy="0"/>
          </a:xfrm>
          <a:prstGeom prst="straightConnector1">
            <a:avLst/>
          </a:prstGeom>
          <a:ln w="12700" cmpd="sng">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709332" y="5786967"/>
            <a:ext cx="1083657" cy="1858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4" name="Object 53"/>
          <p:cNvGraphicFramePr>
            <a:graphicFrameLocks noChangeAspect="1"/>
          </p:cNvGraphicFramePr>
          <p:nvPr/>
        </p:nvGraphicFramePr>
        <p:xfrm>
          <a:off x="2792941" y="5748597"/>
          <a:ext cx="876300" cy="246062"/>
        </p:xfrm>
        <a:graphic>
          <a:graphicData uri="http://schemas.openxmlformats.org/presentationml/2006/ole">
            <mc:AlternateContent xmlns:mc="http://schemas.openxmlformats.org/markup-compatibility/2006">
              <mc:Choice xmlns:v="urn:schemas-microsoft-com:vml" Requires="v">
                <p:oleObj spid="_x0000_s9323" name="Equation" r:id="rId5" imgW="546100" imgH="152400" progId="Equation.DSMT4">
                  <p:embed/>
                </p:oleObj>
              </mc:Choice>
              <mc:Fallback>
                <p:oleObj name="Equation" r:id="rId5" imgW="546100" imgH="152400" progId="Equation.DSMT4">
                  <p:embed/>
                  <p:pic>
                    <p:nvPicPr>
                      <p:cNvPr id="54" name="Object 53"/>
                      <p:cNvPicPr/>
                      <p:nvPr/>
                    </p:nvPicPr>
                    <p:blipFill>
                      <a:blip r:embed="rId6"/>
                      <a:stretch>
                        <a:fillRect/>
                      </a:stretch>
                    </p:blipFill>
                    <p:spPr>
                      <a:xfrm>
                        <a:off x="2792941" y="5748597"/>
                        <a:ext cx="876300" cy="246062"/>
                      </a:xfrm>
                      <a:prstGeom prst="rect">
                        <a:avLst/>
                      </a:prstGeom>
                    </p:spPr>
                  </p:pic>
                </p:oleObj>
              </mc:Fallback>
            </mc:AlternateContent>
          </a:graphicData>
        </a:graphic>
      </p:graphicFrame>
      <p:graphicFrame>
        <p:nvGraphicFramePr>
          <p:cNvPr id="69" name="Object 68"/>
          <p:cNvGraphicFramePr>
            <a:graphicFrameLocks noChangeAspect="1"/>
          </p:cNvGraphicFramePr>
          <p:nvPr/>
        </p:nvGraphicFramePr>
        <p:xfrm>
          <a:off x="2709332" y="5162020"/>
          <a:ext cx="733425" cy="328613"/>
        </p:xfrm>
        <a:graphic>
          <a:graphicData uri="http://schemas.openxmlformats.org/presentationml/2006/ole">
            <mc:AlternateContent xmlns:mc="http://schemas.openxmlformats.org/markup-compatibility/2006">
              <mc:Choice xmlns:v="urn:schemas-microsoft-com:vml" Requires="v">
                <p:oleObj spid="_x0000_s9324" name="Equation" r:id="rId7" imgW="457200" imgH="203200" progId="Equation.DSMT4">
                  <p:embed/>
                </p:oleObj>
              </mc:Choice>
              <mc:Fallback>
                <p:oleObj name="Equation" r:id="rId7" imgW="457200" imgH="203200" progId="Equation.DSMT4">
                  <p:embed/>
                  <p:pic>
                    <p:nvPicPr>
                      <p:cNvPr id="69" name="Object 68"/>
                      <p:cNvPicPr/>
                      <p:nvPr/>
                    </p:nvPicPr>
                    <p:blipFill>
                      <a:blip r:embed="rId8"/>
                      <a:stretch>
                        <a:fillRect/>
                      </a:stretch>
                    </p:blipFill>
                    <p:spPr>
                      <a:xfrm>
                        <a:off x="2709332" y="5162020"/>
                        <a:ext cx="733425" cy="328613"/>
                      </a:xfrm>
                      <a:prstGeom prst="rect">
                        <a:avLst/>
                      </a:prstGeom>
                    </p:spPr>
                  </p:pic>
                </p:oleObj>
              </mc:Fallback>
            </mc:AlternateContent>
          </a:graphicData>
        </a:graphic>
      </p:graphicFrame>
      <p:sp>
        <p:nvSpPr>
          <p:cNvPr id="19" name="Freeform 18"/>
          <p:cNvSpPr/>
          <p:nvPr/>
        </p:nvSpPr>
        <p:spPr>
          <a:xfrm>
            <a:off x="5549900" y="5518150"/>
            <a:ext cx="1171575" cy="57150"/>
          </a:xfrm>
          <a:custGeom>
            <a:avLst/>
            <a:gdLst>
              <a:gd name="connsiteX0" fmla="*/ 0 w 1171575"/>
              <a:gd name="connsiteY0" fmla="*/ 3175 h 57150"/>
              <a:gd name="connsiteX1" fmla="*/ 149225 w 1171575"/>
              <a:gd name="connsiteY1" fmla="*/ 53975 h 57150"/>
              <a:gd name="connsiteX2" fmla="*/ 1022350 w 1171575"/>
              <a:gd name="connsiteY2" fmla="*/ 57150 h 57150"/>
              <a:gd name="connsiteX3" fmla="*/ 1171575 w 1171575"/>
              <a:gd name="connsiteY3" fmla="*/ 0 h 57150"/>
              <a:gd name="connsiteX4" fmla="*/ 0 w 1171575"/>
              <a:gd name="connsiteY4" fmla="*/ 31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575" h="57150">
                <a:moveTo>
                  <a:pt x="0" y="3175"/>
                </a:moveTo>
                <a:lnTo>
                  <a:pt x="149225" y="53975"/>
                </a:lnTo>
                <a:lnTo>
                  <a:pt x="1022350" y="57150"/>
                </a:lnTo>
                <a:lnTo>
                  <a:pt x="1171575" y="0"/>
                </a:lnTo>
                <a:lnTo>
                  <a:pt x="0" y="3175"/>
                </a:lnTo>
                <a:close/>
              </a:path>
            </a:pathLst>
          </a:cu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0" name="Object 69"/>
          <p:cNvGraphicFramePr>
            <a:graphicFrameLocks noChangeAspect="1"/>
          </p:cNvGraphicFramePr>
          <p:nvPr/>
        </p:nvGraphicFramePr>
        <p:xfrm>
          <a:off x="5846763" y="5149850"/>
          <a:ext cx="528637" cy="328613"/>
        </p:xfrm>
        <a:graphic>
          <a:graphicData uri="http://schemas.openxmlformats.org/presentationml/2006/ole">
            <mc:AlternateContent xmlns:mc="http://schemas.openxmlformats.org/markup-compatibility/2006">
              <mc:Choice xmlns:v="urn:schemas-microsoft-com:vml" Requires="v">
                <p:oleObj spid="_x0000_s9325" name="Equation" r:id="rId9" imgW="330200" imgH="203200" progId="Equation.DSMT4">
                  <p:embed/>
                </p:oleObj>
              </mc:Choice>
              <mc:Fallback>
                <p:oleObj name="Equation" r:id="rId9" imgW="330200" imgH="203200" progId="Equation.DSMT4">
                  <p:embed/>
                  <p:pic>
                    <p:nvPicPr>
                      <p:cNvPr id="70" name="Object 69"/>
                      <p:cNvPicPr/>
                      <p:nvPr/>
                    </p:nvPicPr>
                    <p:blipFill>
                      <a:blip r:embed="rId10"/>
                      <a:stretch>
                        <a:fillRect/>
                      </a:stretch>
                    </p:blipFill>
                    <p:spPr>
                      <a:xfrm>
                        <a:off x="5846763" y="5149850"/>
                        <a:ext cx="528637" cy="328613"/>
                      </a:xfrm>
                      <a:prstGeom prst="rect">
                        <a:avLst/>
                      </a:prstGeom>
                    </p:spPr>
                  </p:pic>
                </p:oleObj>
              </mc:Fallback>
            </mc:AlternateContent>
          </a:graphicData>
        </a:graphic>
      </p:graphicFrame>
      <p:graphicFrame>
        <p:nvGraphicFramePr>
          <p:cNvPr id="72" name="Object 71"/>
          <p:cNvGraphicFramePr>
            <a:graphicFrameLocks noChangeAspect="1"/>
          </p:cNvGraphicFramePr>
          <p:nvPr/>
        </p:nvGraphicFramePr>
        <p:xfrm>
          <a:off x="6824662" y="5690118"/>
          <a:ext cx="896938" cy="266700"/>
        </p:xfrm>
        <a:graphic>
          <a:graphicData uri="http://schemas.openxmlformats.org/presentationml/2006/ole">
            <mc:AlternateContent xmlns:mc="http://schemas.openxmlformats.org/markup-compatibility/2006">
              <mc:Choice xmlns:v="urn:schemas-microsoft-com:vml" Requires="v">
                <p:oleObj spid="_x0000_s9326" name="Equation" r:id="rId11" imgW="558800" imgH="165100" progId="Equation.DSMT4">
                  <p:embed/>
                </p:oleObj>
              </mc:Choice>
              <mc:Fallback>
                <p:oleObj name="Equation" r:id="rId11" imgW="558800" imgH="165100" progId="Equation.DSMT4">
                  <p:embed/>
                  <p:pic>
                    <p:nvPicPr>
                      <p:cNvPr id="72" name="Object 71"/>
                      <p:cNvPicPr/>
                      <p:nvPr/>
                    </p:nvPicPr>
                    <p:blipFill>
                      <a:blip r:embed="rId12"/>
                      <a:stretch>
                        <a:fillRect/>
                      </a:stretch>
                    </p:blipFill>
                    <p:spPr>
                      <a:xfrm>
                        <a:off x="6824662" y="5690118"/>
                        <a:ext cx="896938" cy="266700"/>
                      </a:xfrm>
                      <a:prstGeom prst="rect">
                        <a:avLst/>
                      </a:prstGeom>
                    </p:spPr>
                  </p:pic>
                </p:oleObj>
              </mc:Fallback>
            </mc:AlternateContent>
          </a:graphicData>
        </a:graphic>
      </p:graphicFrame>
      <p:graphicFrame>
        <p:nvGraphicFramePr>
          <p:cNvPr id="73" name="Object 72"/>
          <p:cNvGraphicFramePr>
            <a:graphicFrameLocks noChangeAspect="1"/>
          </p:cNvGraphicFramePr>
          <p:nvPr>
            <p:extLst>
              <p:ext uri="{D42A27DB-BD31-4B8C-83A1-F6EECF244321}">
                <p14:modId xmlns:p14="http://schemas.microsoft.com/office/powerpoint/2010/main" val="2544251147"/>
              </p:ext>
            </p:extLst>
          </p:nvPr>
        </p:nvGraphicFramePr>
        <p:xfrm>
          <a:off x="6810298" y="4606925"/>
          <a:ext cx="833438" cy="760413"/>
        </p:xfrm>
        <a:graphic>
          <a:graphicData uri="http://schemas.openxmlformats.org/presentationml/2006/ole">
            <mc:AlternateContent xmlns:mc="http://schemas.openxmlformats.org/markup-compatibility/2006">
              <mc:Choice xmlns:v="urn:schemas-microsoft-com:vml" Requires="v">
                <p:oleObj spid="_x0000_s9327" name="Equation" r:id="rId13" imgW="520700" imgH="469900" progId="Equation.DSMT4">
                  <p:embed/>
                </p:oleObj>
              </mc:Choice>
              <mc:Fallback>
                <p:oleObj name="Equation" r:id="rId13" imgW="520700" imgH="469900" progId="Equation.DSMT4">
                  <p:embed/>
                  <p:pic>
                    <p:nvPicPr>
                      <p:cNvPr id="73" name="Object 72"/>
                      <p:cNvPicPr/>
                      <p:nvPr/>
                    </p:nvPicPr>
                    <p:blipFill>
                      <a:blip r:embed="rId14"/>
                      <a:stretch>
                        <a:fillRect/>
                      </a:stretch>
                    </p:blipFill>
                    <p:spPr>
                      <a:xfrm>
                        <a:off x="6810298" y="4606925"/>
                        <a:ext cx="833438" cy="760413"/>
                      </a:xfrm>
                      <a:prstGeom prst="rect">
                        <a:avLst/>
                      </a:prstGeom>
                    </p:spPr>
                  </p:pic>
                </p:oleObj>
              </mc:Fallback>
            </mc:AlternateContent>
          </a:graphicData>
        </a:graphic>
      </p:graphicFrame>
      <p:sp>
        <p:nvSpPr>
          <p:cNvPr id="22" name="Right Triangle 21"/>
          <p:cNvSpPr/>
          <p:nvPr/>
        </p:nvSpPr>
        <p:spPr>
          <a:xfrm>
            <a:off x="8788400" y="4720185"/>
            <a:ext cx="228601" cy="804315"/>
          </a:xfrm>
          <a:prstGeom prst="rtTriangle">
            <a:avLst/>
          </a:prstGeom>
          <a:solidFill>
            <a:srgbClr val="0000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Freeform 24"/>
          <p:cNvSpPr/>
          <p:nvPr/>
        </p:nvSpPr>
        <p:spPr>
          <a:xfrm>
            <a:off x="8477250" y="4962525"/>
            <a:ext cx="304800" cy="501650"/>
          </a:xfrm>
          <a:custGeom>
            <a:avLst/>
            <a:gdLst>
              <a:gd name="connsiteX0" fmla="*/ 304800 w 304800"/>
              <a:gd name="connsiteY0" fmla="*/ 282575 h 501650"/>
              <a:gd name="connsiteX1" fmla="*/ 263525 w 304800"/>
              <a:gd name="connsiteY1" fmla="*/ 285750 h 501650"/>
              <a:gd name="connsiteX2" fmla="*/ 206375 w 304800"/>
              <a:gd name="connsiteY2" fmla="*/ 9525 h 501650"/>
              <a:gd name="connsiteX3" fmla="*/ 180975 w 304800"/>
              <a:gd name="connsiteY3" fmla="*/ 495300 h 501650"/>
              <a:gd name="connsiteX4" fmla="*/ 104775 w 304800"/>
              <a:gd name="connsiteY4" fmla="*/ 6350 h 501650"/>
              <a:gd name="connsiteX5" fmla="*/ 82550 w 304800"/>
              <a:gd name="connsiteY5" fmla="*/ 501650 h 501650"/>
              <a:gd name="connsiteX6" fmla="*/ 12700 w 304800"/>
              <a:gd name="connsiteY6" fmla="*/ 0 h 501650"/>
              <a:gd name="connsiteX7" fmla="*/ 0 w 304800"/>
              <a:gd name="connsiteY7" fmla="*/ 333375 h 50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0" h="501650">
                <a:moveTo>
                  <a:pt x="304800" y="282575"/>
                </a:moveTo>
                <a:lnTo>
                  <a:pt x="263525" y="285750"/>
                </a:lnTo>
                <a:lnTo>
                  <a:pt x="206375" y="9525"/>
                </a:lnTo>
                <a:lnTo>
                  <a:pt x="180975" y="495300"/>
                </a:lnTo>
                <a:lnTo>
                  <a:pt x="104775" y="6350"/>
                </a:lnTo>
                <a:lnTo>
                  <a:pt x="82550" y="501650"/>
                </a:lnTo>
                <a:lnTo>
                  <a:pt x="12700" y="0"/>
                </a:lnTo>
                <a:lnTo>
                  <a:pt x="0" y="333375"/>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75" name="Object 74"/>
          <p:cNvGraphicFramePr>
            <a:graphicFrameLocks noChangeAspect="1"/>
          </p:cNvGraphicFramePr>
          <p:nvPr/>
        </p:nvGraphicFramePr>
        <p:xfrm>
          <a:off x="2576182" y="1111708"/>
          <a:ext cx="758825" cy="341313"/>
        </p:xfrm>
        <a:graphic>
          <a:graphicData uri="http://schemas.openxmlformats.org/presentationml/2006/ole">
            <mc:AlternateContent xmlns:mc="http://schemas.openxmlformats.org/markup-compatibility/2006">
              <mc:Choice xmlns:v="urn:schemas-microsoft-com:vml" Requires="v">
                <p:oleObj spid="_x0000_s9328" name="Equation" r:id="rId15" imgW="457200" imgH="203200" progId="Equation.DSMT4">
                  <p:embed/>
                </p:oleObj>
              </mc:Choice>
              <mc:Fallback>
                <p:oleObj name="Equation" r:id="rId15" imgW="457200" imgH="203200" progId="Equation.DSMT4">
                  <p:embed/>
                  <p:pic>
                    <p:nvPicPr>
                      <p:cNvPr id="75" name="Object 74"/>
                      <p:cNvPicPr/>
                      <p:nvPr/>
                    </p:nvPicPr>
                    <p:blipFill>
                      <a:blip r:embed="rId16"/>
                      <a:stretch>
                        <a:fillRect/>
                      </a:stretch>
                    </p:blipFill>
                    <p:spPr>
                      <a:xfrm>
                        <a:off x="2576182" y="1111708"/>
                        <a:ext cx="758825" cy="341313"/>
                      </a:xfrm>
                      <a:prstGeom prst="rect">
                        <a:avLst/>
                      </a:prstGeom>
                    </p:spPr>
                  </p:pic>
                </p:oleObj>
              </mc:Fallback>
            </mc:AlternateContent>
          </a:graphicData>
        </a:graphic>
      </p:graphicFrame>
      <p:graphicFrame>
        <p:nvGraphicFramePr>
          <p:cNvPr id="29" name="Object 28"/>
          <p:cNvGraphicFramePr>
            <a:graphicFrameLocks noChangeAspect="1"/>
          </p:cNvGraphicFramePr>
          <p:nvPr/>
        </p:nvGraphicFramePr>
        <p:xfrm>
          <a:off x="5549900" y="5727959"/>
          <a:ext cx="974725" cy="266700"/>
        </p:xfrm>
        <a:graphic>
          <a:graphicData uri="http://schemas.openxmlformats.org/presentationml/2006/ole">
            <mc:AlternateContent xmlns:mc="http://schemas.openxmlformats.org/markup-compatibility/2006">
              <mc:Choice xmlns:v="urn:schemas-microsoft-com:vml" Requires="v">
                <p:oleObj spid="_x0000_s9329" name="Equation" r:id="rId17" imgW="609600" imgH="165100" progId="Equation.DSMT4">
                  <p:embed/>
                </p:oleObj>
              </mc:Choice>
              <mc:Fallback>
                <p:oleObj name="Equation" r:id="rId17" imgW="609600" imgH="165100" progId="Equation.DSMT4">
                  <p:embed/>
                  <p:pic>
                    <p:nvPicPr>
                      <p:cNvPr id="29" name="Object 28"/>
                      <p:cNvPicPr/>
                      <p:nvPr/>
                    </p:nvPicPr>
                    <p:blipFill>
                      <a:blip r:embed="rId18"/>
                      <a:stretch>
                        <a:fillRect/>
                      </a:stretch>
                    </p:blipFill>
                    <p:spPr>
                      <a:xfrm>
                        <a:off x="5549900" y="5727959"/>
                        <a:ext cx="974725" cy="266700"/>
                      </a:xfrm>
                      <a:prstGeom prst="rect">
                        <a:avLst/>
                      </a:prstGeom>
                    </p:spPr>
                  </p:pic>
                </p:oleObj>
              </mc:Fallback>
            </mc:AlternateContent>
          </a:graphicData>
        </a:graphic>
      </p:graphicFrame>
      <p:graphicFrame>
        <p:nvGraphicFramePr>
          <p:cNvPr id="30" name="Object 29"/>
          <p:cNvGraphicFramePr>
            <a:graphicFrameLocks noChangeAspect="1"/>
          </p:cNvGraphicFramePr>
          <p:nvPr/>
        </p:nvGraphicFramePr>
        <p:xfrm>
          <a:off x="7931150" y="5727700"/>
          <a:ext cx="1096963" cy="266700"/>
        </p:xfrm>
        <a:graphic>
          <a:graphicData uri="http://schemas.openxmlformats.org/presentationml/2006/ole">
            <mc:AlternateContent xmlns:mc="http://schemas.openxmlformats.org/markup-compatibility/2006">
              <mc:Choice xmlns:v="urn:schemas-microsoft-com:vml" Requires="v">
                <p:oleObj spid="_x0000_s9330" name="Equation" r:id="rId19" imgW="685800" imgH="165100" progId="Equation.DSMT4">
                  <p:embed/>
                </p:oleObj>
              </mc:Choice>
              <mc:Fallback>
                <p:oleObj name="Equation" r:id="rId19" imgW="685800" imgH="165100" progId="Equation.DSMT4">
                  <p:embed/>
                  <p:pic>
                    <p:nvPicPr>
                      <p:cNvPr id="30" name="Object 29"/>
                      <p:cNvPicPr/>
                      <p:nvPr/>
                    </p:nvPicPr>
                    <p:blipFill>
                      <a:blip r:embed="rId20"/>
                      <a:stretch>
                        <a:fillRect/>
                      </a:stretch>
                    </p:blipFill>
                    <p:spPr>
                      <a:xfrm>
                        <a:off x="7931150" y="5727700"/>
                        <a:ext cx="1096963" cy="266700"/>
                      </a:xfrm>
                      <a:prstGeom prst="rect">
                        <a:avLst/>
                      </a:prstGeom>
                    </p:spPr>
                  </p:pic>
                </p:oleObj>
              </mc:Fallback>
            </mc:AlternateContent>
          </a:graphicData>
        </a:graphic>
      </p:graphicFrame>
      <p:cxnSp>
        <p:nvCxnSpPr>
          <p:cNvPr id="3" name="Straight Arrow Connector 2"/>
          <p:cNvCxnSpPr/>
          <p:nvPr/>
        </p:nvCxnSpPr>
        <p:spPr>
          <a:xfrm>
            <a:off x="6887633" y="5575300"/>
            <a:ext cx="655108" cy="0"/>
          </a:xfrm>
          <a:prstGeom prst="straightConnector1">
            <a:avLst/>
          </a:prstGeom>
          <a:ln w="5715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3" name="Object 32"/>
          <p:cNvGraphicFramePr>
            <a:graphicFrameLocks noChangeAspect="1"/>
          </p:cNvGraphicFramePr>
          <p:nvPr/>
        </p:nvGraphicFramePr>
        <p:xfrm>
          <a:off x="2220913" y="4941888"/>
          <a:ext cx="1711325" cy="266700"/>
        </p:xfrm>
        <a:graphic>
          <a:graphicData uri="http://schemas.openxmlformats.org/presentationml/2006/ole">
            <mc:AlternateContent xmlns:mc="http://schemas.openxmlformats.org/markup-compatibility/2006">
              <mc:Choice xmlns:v="urn:schemas-microsoft-com:vml" Requires="v">
                <p:oleObj spid="_x0000_s9331" name="Equation" r:id="rId21" imgW="1066800" imgH="165100" progId="Equation.DSMT4">
                  <p:embed/>
                </p:oleObj>
              </mc:Choice>
              <mc:Fallback>
                <p:oleObj name="Equation" r:id="rId21" imgW="1066800" imgH="165100" progId="Equation.DSMT4">
                  <p:embed/>
                  <p:pic>
                    <p:nvPicPr>
                      <p:cNvPr id="33" name="Object 32"/>
                      <p:cNvPicPr/>
                      <p:nvPr/>
                    </p:nvPicPr>
                    <p:blipFill>
                      <a:blip r:embed="rId22"/>
                      <a:stretch>
                        <a:fillRect/>
                      </a:stretch>
                    </p:blipFill>
                    <p:spPr>
                      <a:xfrm>
                        <a:off x="2220913" y="4941888"/>
                        <a:ext cx="1711325" cy="266700"/>
                      </a:xfrm>
                      <a:prstGeom prst="rect">
                        <a:avLst/>
                      </a:prstGeom>
                    </p:spPr>
                  </p:pic>
                </p:oleObj>
              </mc:Fallback>
            </mc:AlternateContent>
          </a:graphicData>
        </a:graphic>
      </p:graphicFrame>
      <p:graphicFrame>
        <p:nvGraphicFramePr>
          <p:cNvPr id="34" name="Object 33"/>
          <p:cNvGraphicFramePr>
            <a:graphicFrameLocks noChangeAspect="1"/>
          </p:cNvGraphicFramePr>
          <p:nvPr/>
        </p:nvGraphicFramePr>
        <p:xfrm>
          <a:off x="1993900" y="4268788"/>
          <a:ext cx="1079500" cy="327025"/>
        </p:xfrm>
        <a:graphic>
          <a:graphicData uri="http://schemas.openxmlformats.org/presentationml/2006/ole">
            <mc:AlternateContent xmlns:mc="http://schemas.openxmlformats.org/markup-compatibility/2006">
              <mc:Choice xmlns:v="urn:schemas-microsoft-com:vml" Requires="v">
                <p:oleObj spid="_x0000_s9332" name="Equation" r:id="rId23" imgW="673100" imgH="203200" progId="Equation.DSMT4">
                  <p:embed/>
                </p:oleObj>
              </mc:Choice>
              <mc:Fallback>
                <p:oleObj name="Equation" r:id="rId23" imgW="673100" imgH="203200" progId="Equation.DSMT4">
                  <p:embed/>
                  <p:pic>
                    <p:nvPicPr>
                      <p:cNvPr id="34" name="Object 33"/>
                      <p:cNvPicPr/>
                      <p:nvPr/>
                    </p:nvPicPr>
                    <p:blipFill>
                      <a:blip r:embed="rId24"/>
                      <a:stretch>
                        <a:fillRect/>
                      </a:stretch>
                    </p:blipFill>
                    <p:spPr>
                      <a:xfrm>
                        <a:off x="1993900" y="4268788"/>
                        <a:ext cx="1079500" cy="327025"/>
                      </a:xfrm>
                      <a:prstGeom prst="rect">
                        <a:avLst/>
                      </a:prstGeom>
                    </p:spPr>
                  </p:pic>
                </p:oleObj>
              </mc:Fallback>
            </mc:AlternateContent>
          </a:graphicData>
        </a:graphic>
      </p:graphicFrame>
      <p:cxnSp>
        <p:nvCxnSpPr>
          <p:cNvPr id="35" name="Straight Arrow Connector 34"/>
          <p:cNvCxnSpPr>
            <a:endCxn id="7" idx="7"/>
          </p:cNvCxnSpPr>
          <p:nvPr/>
        </p:nvCxnSpPr>
        <p:spPr>
          <a:xfrm flipV="1">
            <a:off x="4839758" y="4397129"/>
            <a:ext cx="461681" cy="519359"/>
          </a:xfrm>
          <a:prstGeom prst="straightConnector1">
            <a:avLst/>
          </a:prstGeom>
          <a:ln w="127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8" name="Object 37"/>
          <p:cNvGraphicFramePr>
            <a:graphicFrameLocks noChangeAspect="1"/>
          </p:cNvGraphicFramePr>
          <p:nvPr/>
        </p:nvGraphicFramePr>
        <p:xfrm>
          <a:off x="4503738" y="4611688"/>
          <a:ext cx="1162050" cy="328612"/>
        </p:xfrm>
        <a:graphic>
          <a:graphicData uri="http://schemas.openxmlformats.org/presentationml/2006/ole">
            <mc:AlternateContent xmlns:mc="http://schemas.openxmlformats.org/markup-compatibility/2006">
              <mc:Choice xmlns:v="urn:schemas-microsoft-com:vml" Requires="v">
                <p:oleObj spid="_x0000_s9333" name="Equation" r:id="rId25" imgW="723900" imgH="203200" progId="Equation.DSMT4">
                  <p:embed/>
                </p:oleObj>
              </mc:Choice>
              <mc:Fallback>
                <p:oleObj name="Equation" r:id="rId25" imgW="723900" imgH="203200" progId="Equation.DSMT4">
                  <p:embed/>
                  <p:pic>
                    <p:nvPicPr>
                      <p:cNvPr id="38" name="Object 37"/>
                      <p:cNvPicPr/>
                      <p:nvPr/>
                    </p:nvPicPr>
                    <p:blipFill>
                      <a:blip r:embed="rId26"/>
                      <a:stretch>
                        <a:fillRect/>
                      </a:stretch>
                    </p:blipFill>
                    <p:spPr>
                      <a:xfrm>
                        <a:off x="4503738" y="4611688"/>
                        <a:ext cx="1162050" cy="328612"/>
                      </a:xfrm>
                      <a:prstGeom prst="rect">
                        <a:avLst/>
                      </a:prstGeom>
                    </p:spPr>
                  </p:pic>
                </p:oleObj>
              </mc:Fallback>
            </mc:AlternateContent>
          </a:graphicData>
        </a:graphic>
      </p:graphicFrame>
      <p:graphicFrame>
        <p:nvGraphicFramePr>
          <p:cNvPr id="40" name="Object 39"/>
          <p:cNvGraphicFramePr>
            <a:graphicFrameLocks noChangeAspect="1"/>
          </p:cNvGraphicFramePr>
          <p:nvPr/>
        </p:nvGraphicFramePr>
        <p:xfrm>
          <a:off x="2839453" y="801790"/>
          <a:ext cx="1079500" cy="327025"/>
        </p:xfrm>
        <a:graphic>
          <a:graphicData uri="http://schemas.openxmlformats.org/presentationml/2006/ole">
            <mc:AlternateContent xmlns:mc="http://schemas.openxmlformats.org/markup-compatibility/2006">
              <mc:Choice xmlns:v="urn:schemas-microsoft-com:vml" Requires="v">
                <p:oleObj spid="_x0000_s9334" name="Equation" r:id="rId27" imgW="673100" imgH="203200" progId="Equation.DSMT4">
                  <p:embed/>
                </p:oleObj>
              </mc:Choice>
              <mc:Fallback>
                <p:oleObj name="Equation" r:id="rId27" imgW="673100" imgH="203200" progId="Equation.DSMT4">
                  <p:embed/>
                  <p:pic>
                    <p:nvPicPr>
                      <p:cNvPr id="40" name="Object 39"/>
                      <p:cNvPicPr/>
                      <p:nvPr/>
                    </p:nvPicPr>
                    <p:blipFill>
                      <a:blip r:embed="rId28"/>
                      <a:stretch>
                        <a:fillRect/>
                      </a:stretch>
                    </p:blipFill>
                    <p:spPr>
                      <a:xfrm>
                        <a:off x="2839453" y="801790"/>
                        <a:ext cx="1079500" cy="327025"/>
                      </a:xfrm>
                      <a:prstGeom prst="rect">
                        <a:avLst/>
                      </a:prstGeom>
                    </p:spPr>
                  </p:pic>
                </p:oleObj>
              </mc:Fallback>
            </mc:AlternateContent>
          </a:graphicData>
        </a:graphic>
      </p:graphicFrame>
      <p:graphicFrame>
        <p:nvGraphicFramePr>
          <p:cNvPr id="41" name="Object 40"/>
          <p:cNvGraphicFramePr>
            <a:graphicFrameLocks noChangeAspect="1"/>
          </p:cNvGraphicFramePr>
          <p:nvPr/>
        </p:nvGraphicFramePr>
        <p:xfrm>
          <a:off x="225384" y="1429081"/>
          <a:ext cx="1160463" cy="327025"/>
        </p:xfrm>
        <a:graphic>
          <a:graphicData uri="http://schemas.openxmlformats.org/presentationml/2006/ole">
            <mc:AlternateContent xmlns:mc="http://schemas.openxmlformats.org/markup-compatibility/2006">
              <mc:Choice xmlns:v="urn:schemas-microsoft-com:vml" Requires="v">
                <p:oleObj spid="_x0000_s9335" name="Equation" r:id="rId29" imgW="723900" imgH="203200" progId="Equation.DSMT4">
                  <p:embed/>
                </p:oleObj>
              </mc:Choice>
              <mc:Fallback>
                <p:oleObj name="Equation" r:id="rId29" imgW="723900" imgH="203200" progId="Equation.DSMT4">
                  <p:embed/>
                  <p:pic>
                    <p:nvPicPr>
                      <p:cNvPr id="41" name="Object 40"/>
                      <p:cNvPicPr/>
                      <p:nvPr/>
                    </p:nvPicPr>
                    <p:blipFill>
                      <a:blip r:embed="rId30"/>
                      <a:stretch>
                        <a:fillRect/>
                      </a:stretch>
                    </p:blipFill>
                    <p:spPr>
                      <a:xfrm>
                        <a:off x="225384" y="1429081"/>
                        <a:ext cx="1160463" cy="327025"/>
                      </a:xfrm>
                      <a:prstGeom prst="rect">
                        <a:avLst/>
                      </a:prstGeom>
                    </p:spPr>
                  </p:pic>
                </p:oleObj>
              </mc:Fallback>
            </mc:AlternateContent>
          </a:graphicData>
        </a:graphic>
      </p:graphicFrame>
      <p:graphicFrame>
        <p:nvGraphicFramePr>
          <p:cNvPr id="36" name="Object 35">
            <a:extLst>
              <a:ext uri="{FF2B5EF4-FFF2-40B4-BE49-F238E27FC236}">
                <a16:creationId xmlns:a16="http://schemas.microsoft.com/office/drawing/2014/main" id="{4842A161-79D8-8D43-962C-F40557F17145}"/>
              </a:ext>
            </a:extLst>
          </p:cNvPr>
          <p:cNvGraphicFramePr>
            <a:graphicFrameLocks noChangeAspect="1"/>
          </p:cNvGraphicFramePr>
          <p:nvPr>
            <p:extLst>
              <p:ext uri="{D42A27DB-BD31-4B8C-83A1-F6EECF244321}">
                <p14:modId xmlns:p14="http://schemas.microsoft.com/office/powerpoint/2010/main" val="1005800076"/>
              </p:ext>
            </p:extLst>
          </p:nvPr>
        </p:nvGraphicFramePr>
        <p:xfrm>
          <a:off x="7688263" y="4308475"/>
          <a:ext cx="1344612" cy="273050"/>
        </p:xfrm>
        <a:graphic>
          <a:graphicData uri="http://schemas.openxmlformats.org/presentationml/2006/ole">
            <mc:AlternateContent xmlns:mc="http://schemas.openxmlformats.org/markup-compatibility/2006">
              <mc:Choice xmlns:v="urn:schemas-microsoft-com:vml" Requires="v">
                <p:oleObj spid="_x0000_s9336" name="Equation" r:id="rId31" imgW="812800" imgH="165100" progId="Equation.DSMT4">
                  <p:embed/>
                </p:oleObj>
              </mc:Choice>
              <mc:Fallback>
                <p:oleObj name="Equation" r:id="rId31" imgW="812800" imgH="165100" progId="Equation.DSMT4">
                  <p:embed/>
                  <p:pic>
                    <p:nvPicPr>
                      <p:cNvPr id="45" name="Object 44"/>
                      <p:cNvPicPr/>
                      <p:nvPr/>
                    </p:nvPicPr>
                    <p:blipFill>
                      <a:blip r:embed="rId32"/>
                      <a:stretch>
                        <a:fillRect/>
                      </a:stretch>
                    </p:blipFill>
                    <p:spPr>
                      <a:xfrm>
                        <a:off x="7688263" y="4308475"/>
                        <a:ext cx="1344612" cy="273050"/>
                      </a:xfrm>
                      <a:prstGeom prst="rect">
                        <a:avLst/>
                      </a:prstGeom>
                    </p:spPr>
                  </p:pic>
                </p:oleObj>
              </mc:Fallback>
            </mc:AlternateContent>
          </a:graphicData>
        </a:graphic>
      </p:graphicFrame>
    </p:spTree>
    <p:extLst>
      <p:ext uri="{BB962C8B-B14F-4D97-AF65-F5344CB8AC3E}">
        <p14:creationId xmlns:p14="http://schemas.microsoft.com/office/powerpoint/2010/main" val="372822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dissolve">
                                      <p:cBhvr>
                                        <p:cTn id="7" dur="500"/>
                                        <p:tgtEl>
                                          <p:spTgt spid="4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dissolve">
                                      <p:cBhvr>
                                        <p:cTn id="10" dur="500"/>
                                        <p:tgtEl>
                                          <p:spTgt spid="4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dissolve">
                                      <p:cBhvr>
                                        <p:cTn id="13" dur="500"/>
                                        <p:tgtEl>
                                          <p:spTgt spid="52"/>
                                        </p:tgtEl>
                                      </p:cBhvr>
                                    </p:animEffect>
                                  </p:childTnLst>
                                </p:cTn>
                              </p:par>
                              <p:par>
                                <p:cTn id="14" presetID="9"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9"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dissolve">
                                      <p:cBhvr>
                                        <p:cTn id="19" dur="500"/>
                                        <p:tgtEl>
                                          <p:spTgt spid="3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dissolve">
                                      <p:cBhvr>
                                        <p:cTn id="31" dur="500"/>
                                        <p:tgtEl>
                                          <p:spTgt spid="14"/>
                                        </p:tgtEl>
                                      </p:cBhvr>
                                    </p:animEffect>
                                  </p:childTnLst>
                                </p:cTn>
                              </p:par>
                              <p:par>
                                <p:cTn id="32" presetID="9" presetClass="entr" presetSubtype="0" fill="hold"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dissolve">
                                      <p:cBhvr>
                                        <p:cTn id="34" dur="500"/>
                                        <p:tgtEl>
                                          <p:spTgt spid="54"/>
                                        </p:tgtEl>
                                      </p:cBhvr>
                                    </p:animEffect>
                                  </p:childTnLst>
                                </p:cTn>
                              </p:par>
                              <p:par>
                                <p:cTn id="35" presetID="9" presetClass="entr" presetSubtype="0" fill="hold" nodeType="with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dissolve">
                                      <p:cBhvr>
                                        <p:cTn id="37" dur="500"/>
                                        <p:tgtEl>
                                          <p:spTgt spid="69"/>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dissolve">
                                      <p:cBhvr>
                                        <p:cTn id="40" dur="500"/>
                                        <p:tgtEl>
                                          <p:spTgt spid="19"/>
                                        </p:tgtEl>
                                      </p:cBhvr>
                                    </p:animEffect>
                                  </p:childTnLst>
                                </p:cTn>
                              </p:par>
                              <p:par>
                                <p:cTn id="41" presetID="9"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dissolve">
                                      <p:cBhvr>
                                        <p:cTn id="43" dur="500"/>
                                        <p:tgtEl>
                                          <p:spTgt spid="70"/>
                                        </p:tgtEl>
                                      </p:cBhvr>
                                    </p:animEffect>
                                  </p:childTnLst>
                                </p:cTn>
                              </p:par>
                              <p:par>
                                <p:cTn id="44" presetID="9" presetClass="entr" presetSubtype="0" fill="hold" nodeType="withEffect">
                                  <p:stCondLst>
                                    <p:cond delay="0"/>
                                  </p:stCondLst>
                                  <p:childTnLst>
                                    <p:set>
                                      <p:cBhvr>
                                        <p:cTn id="45" dur="1" fill="hold">
                                          <p:stCondLst>
                                            <p:cond delay="0"/>
                                          </p:stCondLst>
                                        </p:cTn>
                                        <p:tgtEl>
                                          <p:spTgt spid="72"/>
                                        </p:tgtEl>
                                        <p:attrNameLst>
                                          <p:attrName>style.visibility</p:attrName>
                                        </p:attrNameLst>
                                      </p:cBhvr>
                                      <p:to>
                                        <p:strVal val="visible"/>
                                      </p:to>
                                    </p:set>
                                    <p:animEffect transition="in" filter="dissolve">
                                      <p:cBhvr>
                                        <p:cTn id="46" dur="500"/>
                                        <p:tgtEl>
                                          <p:spTgt spid="72"/>
                                        </p:tgtEl>
                                      </p:cBhvr>
                                    </p:animEffect>
                                  </p:childTnLst>
                                </p:cTn>
                              </p:par>
                              <p:par>
                                <p:cTn id="47" presetID="9" presetClass="entr" presetSubtype="0" fill="hold" nodeType="with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dissolve">
                                      <p:cBhvr>
                                        <p:cTn id="49" dur="500"/>
                                        <p:tgtEl>
                                          <p:spTgt spid="73"/>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dissolve">
                                      <p:cBhvr>
                                        <p:cTn id="52" dur="500"/>
                                        <p:tgtEl>
                                          <p:spTgt spid="2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dissolve">
                                      <p:cBhvr>
                                        <p:cTn id="55" dur="500"/>
                                        <p:tgtEl>
                                          <p:spTgt spid="25"/>
                                        </p:tgtEl>
                                      </p:cBhvr>
                                    </p:animEffect>
                                  </p:childTnLst>
                                </p:cTn>
                              </p:par>
                              <p:par>
                                <p:cTn id="56" presetID="9" presetClass="entr" presetSubtype="0" fill="hold"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dissolve">
                                      <p:cBhvr>
                                        <p:cTn id="58" dur="500"/>
                                        <p:tgtEl>
                                          <p:spTgt spid="29"/>
                                        </p:tgtEl>
                                      </p:cBhvr>
                                    </p:animEffect>
                                  </p:childTnLst>
                                </p:cTn>
                              </p:par>
                              <p:par>
                                <p:cTn id="59" presetID="9" presetClass="entr" presetSubtype="0" fill="hold"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dissolve">
                                      <p:cBhvr>
                                        <p:cTn id="61" dur="500"/>
                                        <p:tgtEl>
                                          <p:spTgt spid="30"/>
                                        </p:tgtEl>
                                      </p:cBhvr>
                                    </p:animEffect>
                                  </p:childTnLst>
                                </p:cTn>
                              </p:par>
                              <p:par>
                                <p:cTn id="62" presetID="9" presetClass="entr" presetSubtype="0" fill="hold" nodeType="with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dissolve">
                                      <p:cBhvr>
                                        <p:cTn id="64" dur="500"/>
                                        <p:tgtEl>
                                          <p:spTgt spid="3"/>
                                        </p:tgtEl>
                                      </p:cBhvr>
                                    </p:animEffect>
                                  </p:childTnLst>
                                </p:cTn>
                              </p:par>
                              <p:par>
                                <p:cTn id="65" presetID="9" presetClass="entr" presetSubtype="0"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dissolve">
                                      <p:cBhvr>
                                        <p:cTn id="67" dur="500"/>
                                        <p:tgtEl>
                                          <p:spTgt spid="33"/>
                                        </p:tgtEl>
                                      </p:cBhvr>
                                    </p:animEffect>
                                  </p:childTnLst>
                                </p:cTn>
                              </p:par>
                              <p:par>
                                <p:cTn id="68" presetID="9" presetClass="entr" presetSubtype="0" fill="hold"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dissolve">
                                      <p:cBhvr>
                                        <p:cTn id="70" dur="500"/>
                                        <p:tgtEl>
                                          <p:spTgt spid="34"/>
                                        </p:tgtEl>
                                      </p:cBhvr>
                                    </p:animEffect>
                                  </p:childTnLst>
                                </p:cTn>
                              </p:par>
                              <p:par>
                                <p:cTn id="71" presetID="9" presetClass="entr" presetSubtype="0" fill="hold" nodeType="with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dissolve">
                                      <p:cBhvr>
                                        <p:cTn id="73" dur="500"/>
                                        <p:tgtEl>
                                          <p:spTgt spid="35"/>
                                        </p:tgtEl>
                                      </p:cBhvr>
                                    </p:animEffect>
                                  </p:childTnLst>
                                </p:cTn>
                              </p:par>
                              <p:par>
                                <p:cTn id="74" presetID="9" presetClass="entr" presetSubtype="0" fill="hold" nodeType="with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dissolve">
                                      <p:cBhvr>
                                        <p:cTn id="76" dur="500"/>
                                        <p:tgtEl>
                                          <p:spTgt spid="38"/>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dissolve">
                                      <p:cBhvr>
                                        <p:cTn id="7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2" grpId="0" animBg="1"/>
      <p:bldP spid="20" grpId="0" animBg="1"/>
      <p:bldP spid="7" grpId="0" animBg="1"/>
      <p:bldP spid="9" grpId="0" animBg="1"/>
      <p:bldP spid="14" grpId="0" animBg="1"/>
      <p:bldP spid="19" grpId="0" animBg="1"/>
      <p:bldP spid="22"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879" y="225357"/>
            <a:ext cx="8866821" cy="3293209"/>
          </a:xfrm>
          <a:prstGeom prst="rect">
            <a:avLst/>
          </a:prstGeom>
          <a:noFill/>
        </p:spPr>
        <p:txBody>
          <a:bodyPr wrap="square" rtlCol="0">
            <a:spAutoFit/>
          </a:bodyPr>
          <a:lstStyle/>
          <a:p>
            <a:r>
              <a:rPr lang="en-US" sz="2800" dirty="0">
                <a:solidFill>
                  <a:srgbClr val="FF0000"/>
                </a:solidFill>
                <a:latin typeface="Apple Chancery"/>
                <a:cs typeface="Apple Chancery"/>
              </a:rPr>
              <a:t>Note: There is </a:t>
            </a:r>
            <a:r>
              <a:rPr lang="en-US" sz="2000" i="1" dirty="0">
                <a:solidFill>
                  <a:srgbClr val="0000FF"/>
                </a:solidFill>
                <a:latin typeface="Times New Roman"/>
                <a:cs typeface="Times New Roman"/>
              </a:rPr>
              <a:t>one saving grace </a:t>
            </a:r>
            <a:r>
              <a:rPr lang="en-US" sz="2000" dirty="0">
                <a:solidFill>
                  <a:srgbClr val="000000"/>
                </a:solidFill>
                <a:latin typeface="Times New Roman"/>
                <a:cs typeface="Times New Roman"/>
              </a:rPr>
              <a:t>to this problem.  In the normal approach to energy considerations, all you do is </a:t>
            </a:r>
            <a:r>
              <a:rPr lang="en-US" sz="2000" dirty="0">
                <a:solidFill>
                  <a:srgbClr val="0000FF"/>
                </a:solidFill>
                <a:latin typeface="Times New Roman"/>
                <a:cs typeface="Times New Roman"/>
              </a:rPr>
              <a:t>write down </a:t>
            </a:r>
            <a:r>
              <a:rPr lang="en-US" sz="2000" dirty="0">
                <a:solidFill>
                  <a:srgbClr val="000000"/>
                </a:solidFill>
                <a:latin typeface="Times New Roman"/>
                <a:cs typeface="Times New Roman"/>
              </a:rPr>
              <a:t>the </a:t>
            </a:r>
            <a:r>
              <a:rPr lang="en-US" sz="2000" dirty="0">
                <a:solidFill>
                  <a:srgbClr val="0000FF"/>
                </a:solidFill>
                <a:latin typeface="Times New Roman"/>
                <a:cs typeface="Times New Roman"/>
              </a:rPr>
              <a:t>energy content </a:t>
            </a:r>
            <a:r>
              <a:rPr lang="en-US" sz="2000" dirty="0">
                <a:solidFill>
                  <a:srgbClr val="000000"/>
                </a:solidFill>
                <a:latin typeface="Times New Roman"/>
                <a:cs typeface="Times New Roman"/>
              </a:rPr>
              <a:t>of the system </a:t>
            </a:r>
            <a:r>
              <a:rPr lang="en-US" sz="2000" dirty="0">
                <a:solidFill>
                  <a:srgbClr val="0000FF"/>
                </a:solidFill>
                <a:latin typeface="Times New Roman"/>
                <a:cs typeface="Times New Roman"/>
              </a:rPr>
              <a:t>at the beginning of the interval (KE plus U)</a:t>
            </a:r>
            <a:r>
              <a:rPr lang="en-US" sz="2000" dirty="0">
                <a:solidFill>
                  <a:srgbClr val="000000"/>
                </a:solidFill>
                <a:latin typeface="Times New Roman"/>
                <a:cs typeface="Times New Roman"/>
              </a:rPr>
              <a:t>, </a:t>
            </a:r>
            <a:r>
              <a:rPr lang="en-US" sz="2000" dirty="0">
                <a:solidFill>
                  <a:srgbClr val="0000FF"/>
                </a:solidFill>
                <a:latin typeface="Times New Roman"/>
                <a:cs typeface="Times New Roman"/>
              </a:rPr>
              <a:t>write down the energy content at</a:t>
            </a:r>
            <a:r>
              <a:rPr lang="en-US" sz="2000" dirty="0">
                <a:solidFill>
                  <a:srgbClr val="000000"/>
                </a:solidFill>
                <a:latin typeface="Times New Roman"/>
                <a:cs typeface="Times New Roman"/>
              </a:rPr>
              <a:t> the </a:t>
            </a:r>
            <a:r>
              <a:rPr lang="en-US" sz="2000" dirty="0">
                <a:solidFill>
                  <a:srgbClr val="0000FF"/>
                </a:solidFill>
                <a:latin typeface="Times New Roman"/>
                <a:cs typeface="Times New Roman"/>
              </a:rPr>
              <a:t>end</a:t>
            </a:r>
            <a:r>
              <a:rPr lang="en-US" sz="2000" dirty="0">
                <a:solidFill>
                  <a:srgbClr val="000000"/>
                </a:solidFill>
                <a:latin typeface="Times New Roman"/>
                <a:cs typeface="Times New Roman"/>
              </a:rPr>
              <a:t> of the interval, then </a:t>
            </a:r>
            <a:r>
              <a:rPr lang="en-US" sz="2000" dirty="0">
                <a:solidFill>
                  <a:srgbClr val="0000FF"/>
                </a:solidFill>
                <a:latin typeface="Times New Roman"/>
                <a:cs typeface="Times New Roman"/>
              </a:rPr>
              <a:t>look and write down any work done between</a:t>
            </a:r>
            <a:r>
              <a:rPr lang="en-US" sz="2000" dirty="0">
                <a:solidFill>
                  <a:srgbClr val="000000"/>
                </a:solidFill>
                <a:latin typeface="Times New Roman"/>
                <a:cs typeface="Times New Roman"/>
              </a:rPr>
              <a:t> the beginning and end that </a:t>
            </a:r>
            <a:r>
              <a:rPr lang="en-US" sz="2000" dirty="0">
                <a:solidFill>
                  <a:srgbClr val="0000FF"/>
                </a:solidFill>
                <a:latin typeface="Times New Roman"/>
                <a:cs typeface="Times New Roman"/>
              </a:rPr>
              <a:t>hasn’t been taken into account with a </a:t>
            </a:r>
            <a:r>
              <a:rPr lang="en-US" sz="2000" i="1" dirty="0">
                <a:solidFill>
                  <a:srgbClr val="0000FF"/>
                </a:solidFill>
                <a:latin typeface="Times New Roman"/>
                <a:cs typeface="Times New Roman"/>
              </a:rPr>
              <a:t>potential energy function</a:t>
            </a:r>
            <a:r>
              <a:rPr lang="en-US" sz="2000" dirty="0">
                <a:solidFill>
                  <a:srgbClr val="000000"/>
                </a:solidFill>
                <a:latin typeface="Times New Roman"/>
                <a:cs typeface="Times New Roman"/>
              </a:rPr>
              <a:t>.  </a:t>
            </a:r>
          </a:p>
          <a:p>
            <a:r>
              <a:rPr lang="en-US" sz="2000" dirty="0">
                <a:solidFill>
                  <a:srgbClr val="000000"/>
                </a:solidFill>
                <a:latin typeface="Times New Roman"/>
                <a:cs typeface="Times New Roman"/>
              </a:rPr>
              <a:t>    If it hadn’t been stated otherwise (which it was), this problem could have been different in that one possible </a:t>
            </a:r>
            <a:r>
              <a:rPr lang="en-US" sz="2000" dirty="0">
                <a:solidFill>
                  <a:srgbClr val="FF0000"/>
                </a:solidFill>
                <a:latin typeface="Times New Roman"/>
                <a:cs typeface="Times New Roman"/>
              </a:rPr>
              <a:t>answer </a:t>
            </a:r>
            <a:r>
              <a:rPr lang="en-US" sz="2000" dirty="0">
                <a:solidFill>
                  <a:srgbClr val="000000"/>
                </a:solidFill>
                <a:latin typeface="Times New Roman"/>
                <a:cs typeface="Times New Roman"/>
              </a:rPr>
              <a:t>to “how much is the spring compressed” </a:t>
            </a:r>
            <a:r>
              <a:rPr lang="en-US" sz="2000" dirty="0">
                <a:solidFill>
                  <a:srgbClr val="FF0000"/>
                </a:solidFill>
                <a:latin typeface="Times New Roman"/>
                <a:cs typeface="Times New Roman"/>
              </a:rPr>
              <a:t>could have been ZERO</a:t>
            </a:r>
            <a:r>
              <a:rPr lang="en-US" sz="2000" dirty="0">
                <a:solidFill>
                  <a:srgbClr val="000000"/>
                </a:solidFill>
                <a:latin typeface="Times New Roman"/>
                <a:cs typeface="Times New Roman"/>
              </a:rPr>
              <a:t>.  Huh?  If the body didn’t have enough energy to get passed the loop, it never would have gotten to the spring. You don’t have to worry here as you were </a:t>
            </a:r>
            <a:r>
              <a:rPr lang="en-US" sz="2000" i="1" dirty="0">
                <a:solidFill>
                  <a:srgbClr val="000000"/>
                </a:solidFill>
                <a:latin typeface="Times New Roman"/>
                <a:cs typeface="Times New Roman"/>
              </a:rPr>
              <a:t>told</a:t>
            </a:r>
            <a:r>
              <a:rPr lang="en-US" sz="2000" dirty="0">
                <a:solidFill>
                  <a:srgbClr val="000000"/>
                </a:solidFill>
                <a:latin typeface="Times New Roman"/>
                <a:cs typeface="Times New Roman"/>
              </a:rPr>
              <a:t> it got thru, but if you hadn’t been you’d have to check to see if it made it. </a:t>
            </a:r>
            <a:endParaRPr lang="en-US" sz="2400" dirty="0">
              <a:solidFill>
                <a:srgbClr val="0000FF"/>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116331" y="2664857"/>
            <a:ext cx="8913369" cy="4041002"/>
            <a:chOff x="116331" y="2372757"/>
            <a:chExt cx="8913369" cy="4041002"/>
          </a:xfrm>
        </p:grpSpPr>
        <p:graphicFrame>
          <p:nvGraphicFramePr>
            <p:cNvPr id="45" name="Object 44"/>
            <p:cNvGraphicFramePr>
              <a:graphicFrameLocks noChangeAspect="1"/>
            </p:cNvGraphicFramePr>
            <p:nvPr/>
          </p:nvGraphicFramePr>
          <p:xfrm>
            <a:off x="116331" y="3717234"/>
            <a:ext cx="896937" cy="327025"/>
          </p:xfrm>
          <a:graphic>
            <a:graphicData uri="http://schemas.openxmlformats.org/presentationml/2006/ole">
              <mc:AlternateContent xmlns:mc="http://schemas.openxmlformats.org/markup-compatibility/2006">
                <mc:Choice xmlns:v="urn:schemas-microsoft-com:vml" Requires="v">
                  <p:oleObj spid="_x0000_s10325" name="Equation" r:id="rId3" imgW="558800" imgH="203200" progId="Equation.DSMT4">
                    <p:embed/>
                  </p:oleObj>
                </mc:Choice>
                <mc:Fallback>
                  <p:oleObj name="Equation" r:id="rId3" imgW="558800" imgH="203200" progId="Equation.DSMT4">
                    <p:embed/>
                    <p:pic>
                      <p:nvPicPr>
                        <p:cNvPr id="45" name="Object 44"/>
                        <p:cNvPicPr/>
                        <p:nvPr/>
                      </p:nvPicPr>
                      <p:blipFill>
                        <a:blip r:embed="rId4"/>
                        <a:stretch>
                          <a:fillRect/>
                        </a:stretch>
                      </p:blipFill>
                      <p:spPr>
                        <a:xfrm>
                          <a:off x="116331" y="3717234"/>
                          <a:ext cx="896937" cy="327025"/>
                        </a:xfrm>
                        <a:prstGeom prst="rect">
                          <a:avLst/>
                        </a:prstGeom>
                      </p:spPr>
                    </p:pic>
                  </p:oleObj>
                </mc:Fallback>
              </mc:AlternateContent>
            </a:graphicData>
          </a:graphic>
        </p:graphicFrame>
        <p:sp>
          <p:nvSpPr>
            <p:cNvPr id="47" name="Rectangle 46"/>
            <p:cNvSpPr/>
            <p:nvPr/>
          </p:nvSpPr>
          <p:spPr>
            <a:xfrm>
              <a:off x="482600" y="5939030"/>
              <a:ext cx="8547100" cy="127000"/>
            </a:xfrm>
            <a:prstGeom prst="rect">
              <a:avLst/>
            </a:prstGeom>
            <a:solidFill>
              <a:srgbClr val="FFFF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5400000">
              <a:off x="250058" y="4055448"/>
              <a:ext cx="119913" cy="124409"/>
            </a:xfrm>
            <a:prstGeom prst="rect">
              <a:avLst/>
            </a:prstGeom>
            <a:solidFill>
              <a:srgbClr val="00F3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a:off x="1982838" y="4117653"/>
              <a:ext cx="2361" cy="1793354"/>
            </a:xfrm>
            <a:prstGeom prst="line">
              <a:avLst/>
            </a:prstGeom>
            <a:ln w="12700"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0" name="Arc 19"/>
            <p:cNvSpPr/>
            <p:nvPr/>
          </p:nvSpPr>
          <p:spPr>
            <a:xfrm>
              <a:off x="240224" y="2372757"/>
              <a:ext cx="3552766" cy="3552766"/>
            </a:xfrm>
            <a:prstGeom prst="arc">
              <a:avLst>
                <a:gd name="adj1" fmla="val 5441629"/>
                <a:gd name="adj2" fmla="val 10824018"/>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H="1">
              <a:off x="482600" y="4117653"/>
              <a:ext cx="1500238" cy="0"/>
            </a:xfrm>
            <a:prstGeom prst="line">
              <a:avLst/>
            </a:prstGeom>
            <a:ln w="12700"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7" name="Donut 6"/>
            <p:cNvSpPr/>
            <p:nvPr/>
          </p:nvSpPr>
          <p:spPr>
            <a:xfrm>
              <a:off x="4174067" y="4622802"/>
              <a:ext cx="1320799" cy="1320799"/>
            </a:xfrm>
            <a:prstGeom prst="donut">
              <a:avLst>
                <a:gd name="adj" fmla="val 3571"/>
              </a:avLst>
            </a:prstGeom>
            <a:solidFill>
              <a:srgbClr val="FF66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eeform 8"/>
            <p:cNvSpPr/>
            <p:nvPr/>
          </p:nvSpPr>
          <p:spPr>
            <a:xfrm>
              <a:off x="1985433" y="5909733"/>
              <a:ext cx="2434167" cy="33867"/>
            </a:xfrm>
            <a:custGeom>
              <a:avLst/>
              <a:gdLst>
                <a:gd name="connsiteX0" fmla="*/ 0 w 2434167"/>
                <a:gd name="connsiteY0" fmla="*/ 33867 h 33867"/>
                <a:gd name="connsiteX1" fmla="*/ 21167 w 2434167"/>
                <a:gd name="connsiteY1" fmla="*/ 25400 h 33867"/>
                <a:gd name="connsiteX2" fmla="*/ 33867 w 2434167"/>
                <a:gd name="connsiteY2" fmla="*/ 21167 h 33867"/>
                <a:gd name="connsiteX3" fmla="*/ 101600 w 2434167"/>
                <a:gd name="connsiteY3" fmla="*/ 25400 h 33867"/>
                <a:gd name="connsiteX4" fmla="*/ 156634 w 2434167"/>
                <a:gd name="connsiteY4" fmla="*/ 21167 h 33867"/>
                <a:gd name="connsiteX5" fmla="*/ 169334 w 2434167"/>
                <a:gd name="connsiteY5" fmla="*/ 16934 h 33867"/>
                <a:gd name="connsiteX6" fmla="*/ 182034 w 2434167"/>
                <a:gd name="connsiteY6" fmla="*/ 21167 h 33867"/>
                <a:gd name="connsiteX7" fmla="*/ 224367 w 2434167"/>
                <a:gd name="connsiteY7" fmla="*/ 25400 h 33867"/>
                <a:gd name="connsiteX8" fmla="*/ 292100 w 2434167"/>
                <a:gd name="connsiteY8" fmla="*/ 21167 h 33867"/>
                <a:gd name="connsiteX9" fmla="*/ 304800 w 2434167"/>
                <a:gd name="connsiteY9" fmla="*/ 16934 h 33867"/>
                <a:gd name="connsiteX10" fmla="*/ 351367 w 2434167"/>
                <a:gd name="connsiteY10" fmla="*/ 21167 h 33867"/>
                <a:gd name="connsiteX11" fmla="*/ 397934 w 2434167"/>
                <a:gd name="connsiteY11" fmla="*/ 16934 h 33867"/>
                <a:gd name="connsiteX12" fmla="*/ 427567 w 2434167"/>
                <a:gd name="connsiteY12" fmla="*/ 12700 h 33867"/>
                <a:gd name="connsiteX13" fmla="*/ 499534 w 2434167"/>
                <a:gd name="connsiteY13" fmla="*/ 16934 h 33867"/>
                <a:gd name="connsiteX14" fmla="*/ 567267 w 2434167"/>
                <a:gd name="connsiteY14" fmla="*/ 12700 h 33867"/>
                <a:gd name="connsiteX15" fmla="*/ 584200 w 2434167"/>
                <a:gd name="connsiteY15" fmla="*/ 16934 h 33867"/>
                <a:gd name="connsiteX16" fmla="*/ 651934 w 2434167"/>
                <a:gd name="connsiteY16" fmla="*/ 21167 h 33867"/>
                <a:gd name="connsiteX17" fmla="*/ 728134 w 2434167"/>
                <a:gd name="connsiteY17" fmla="*/ 21167 h 33867"/>
                <a:gd name="connsiteX18" fmla="*/ 753534 w 2434167"/>
                <a:gd name="connsiteY18" fmla="*/ 12700 h 33867"/>
                <a:gd name="connsiteX19" fmla="*/ 766234 w 2434167"/>
                <a:gd name="connsiteY19" fmla="*/ 8467 h 33867"/>
                <a:gd name="connsiteX20" fmla="*/ 795867 w 2434167"/>
                <a:gd name="connsiteY20" fmla="*/ 12700 h 33867"/>
                <a:gd name="connsiteX21" fmla="*/ 838200 w 2434167"/>
                <a:gd name="connsiteY21" fmla="*/ 21167 h 33867"/>
                <a:gd name="connsiteX22" fmla="*/ 1066800 w 2434167"/>
                <a:gd name="connsiteY22" fmla="*/ 21167 h 33867"/>
                <a:gd name="connsiteX23" fmla="*/ 1079500 w 2434167"/>
                <a:gd name="connsiteY23" fmla="*/ 25400 h 33867"/>
                <a:gd name="connsiteX24" fmla="*/ 1104900 w 2434167"/>
                <a:gd name="connsiteY24" fmla="*/ 16934 h 33867"/>
                <a:gd name="connsiteX25" fmla="*/ 1117600 w 2434167"/>
                <a:gd name="connsiteY25" fmla="*/ 12700 h 33867"/>
                <a:gd name="connsiteX26" fmla="*/ 1172634 w 2434167"/>
                <a:gd name="connsiteY26" fmla="*/ 16934 h 33867"/>
                <a:gd name="connsiteX27" fmla="*/ 1185334 w 2434167"/>
                <a:gd name="connsiteY27" fmla="*/ 21167 h 33867"/>
                <a:gd name="connsiteX28" fmla="*/ 1291167 w 2434167"/>
                <a:gd name="connsiteY28" fmla="*/ 16934 h 33867"/>
                <a:gd name="connsiteX29" fmla="*/ 1329267 w 2434167"/>
                <a:gd name="connsiteY29" fmla="*/ 4234 h 33867"/>
                <a:gd name="connsiteX30" fmla="*/ 1341967 w 2434167"/>
                <a:gd name="connsiteY30" fmla="*/ 0 h 33867"/>
                <a:gd name="connsiteX31" fmla="*/ 1354667 w 2434167"/>
                <a:gd name="connsiteY31" fmla="*/ 8467 h 33867"/>
                <a:gd name="connsiteX32" fmla="*/ 1426634 w 2434167"/>
                <a:gd name="connsiteY32" fmla="*/ 8467 h 33867"/>
                <a:gd name="connsiteX33" fmla="*/ 1519767 w 2434167"/>
                <a:gd name="connsiteY33" fmla="*/ 12700 h 33867"/>
                <a:gd name="connsiteX34" fmla="*/ 1579034 w 2434167"/>
                <a:gd name="connsiteY34" fmla="*/ 16934 h 33867"/>
                <a:gd name="connsiteX35" fmla="*/ 1608667 w 2434167"/>
                <a:gd name="connsiteY35" fmla="*/ 25400 h 33867"/>
                <a:gd name="connsiteX36" fmla="*/ 1651000 w 2434167"/>
                <a:gd name="connsiteY36" fmla="*/ 21167 h 33867"/>
                <a:gd name="connsiteX37" fmla="*/ 1676400 w 2434167"/>
                <a:gd name="connsiteY37" fmla="*/ 12700 h 33867"/>
                <a:gd name="connsiteX38" fmla="*/ 1714500 w 2434167"/>
                <a:gd name="connsiteY38" fmla="*/ 4234 h 33867"/>
                <a:gd name="connsiteX39" fmla="*/ 1824567 w 2434167"/>
                <a:gd name="connsiteY39" fmla="*/ 12700 h 33867"/>
                <a:gd name="connsiteX40" fmla="*/ 1921934 w 2434167"/>
                <a:gd name="connsiteY40" fmla="*/ 16934 h 33867"/>
                <a:gd name="connsiteX41" fmla="*/ 1993900 w 2434167"/>
                <a:gd name="connsiteY41" fmla="*/ 12700 h 33867"/>
                <a:gd name="connsiteX42" fmla="*/ 2125134 w 2434167"/>
                <a:gd name="connsiteY42" fmla="*/ 8467 h 33867"/>
                <a:gd name="connsiteX43" fmla="*/ 2163234 w 2434167"/>
                <a:gd name="connsiteY43" fmla="*/ 4234 h 33867"/>
                <a:gd name="connsiteX44" fmla="*/ 2341034 w 2434167"/>
                <a:gd name="connsiteY44" fmla="*/ 12700 h 33867"/>
                <a:gd name="connsiteX45" fmla="*/ 2408767 w 2434167"/>
                <a:gd name="connsiteY45" fmla="*/ 16934 h 33867"/>
                <a:gd name="connsiteX46" fmla="*/ 2434167 w 2434167"/>
                <a:gd name="connsiteY46" fmla="*/ 12700 h 33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434167" h="33867">
                  <a:moveTo>
                    <a:pt x="0" y="33867"/>
                  </a:moveTo>
                  <a:cubicBezTo>
                    <a:pt x="7056" y="31045"/>
                    <a:pt x="14052" y="28068"/>
                    <a:pt x="21167" y="25400"/>
                  </a:cubicBezTo>
                  <a:cubicBezTo>
                    <a:pt x="25345" y="23833"/>
                    <a:pt x="29405" y="21167"/>
                    <a:pt x="33867" y="21167"/>
                  </a:cubicBezTo>
                  <a:cubicBezTo>
                    <a:pt x="56489" y="21167"/>
                    <a:pt x="79022" y="23989"/>
                    <a:pt x="101600" y="25400"/>
                  </a:cubicBezTo>
                  <a:cubicBezTo>
                    <a:pt x="119945" y="23989"/>
                    <a:pt x="138377" y="23449"/>
                    <a:pt x="156634" y="21167"/>
                  </a:cubicBezTo>
                  <a:cubicBezTo>
                    <a:pt x="161062" y="20614"/>
                    <a:pt x="164872" y="16934"/>
                    <a:pt x="169334" y="16934"/>
                  </a:cubicBezTo>
                  <a:cubicBezTo>
                    <a:pt x="173796" y="16934"/>
                    <a:pt x="177624" y="20489"/>
                    <a:pt x="182034" y="21167"/>
                  </a:cubicBezTo>
                  <a:cubicBezTo>
                    <a:pt x="196050" y="23323"/>
                    <a:pt x="210256" y="23989"/>
                    <a:pt x="224367" y="25400"/>
                  </a:cubicBezTo>
                  <a:cubicBezTo>
                    <a:pt x="246945" y="23989"/>
                    <a:pt x="269603" y="23535"/>
                    <a:pt x="292100" y="21167"/>
                  </a:cubicBezTo>
                  <a:cubicBezTo>
                    <a:pt x="296538" y="20700"/>
                    <a:pt x="300338" y="16934"/>
                    <a:pt x="304800" y="16934"/>
                  </a:cubicBezTo>
                  <a:cubicBezTo>
                    <a:pt x="320386" y="16934"/>
                    <a:pt x="335845" y="19756"/>
                    <a:pt x="351367" y="21167"/>
                  </a:cubicBezTo>
                  <a:cubicBezTo>
                    <a:pt x="366889" y="19756"/>
                    <a:pt x="382443" y="18655"/>
                    <a:pt x="397934" y="16934"/>
                  </a:cubicBezTo>
                  <a:cubicBezTo>
                    <a:pt x="407851" y="15832"/>
                    <a:pt x="417589" y="12700"/>
                    <a:pt x="427567" y="12700"/>
                  </a:cubicBezTo>
                  <a:cubicBezTo>
                    <a:pt x="451597" y="12700"/>
                    <a:pt x="475545" y="15523"/>
                    <a:pt x="499534" y="16934"/>
                  </a:cubicBezTo>
                  <a:cubicBezTo>
                    <a:pt x="522112" y="15523"/>
                    <a:pt x="544645" y="12700"/>
                    <a:pt x="567267" y="12700"/>
                  </a:cubicBezTo>
                  <a:cubicBezTo>
                    <a:pt x="573085" y="12700"/>
                    <a:pt x="578411" y="16355"/>
                    <a:pt x="584200" y="16934"/>
                  </a:cubicBezTo>
                  <a:cubicBezTo>
                    <a:pt x="606710" y="19185"/>
                    <a:pt x="629356" y="19756"/>
                    <a:pt x="651934" y="21167"/>
                  </a:cubicBezTo>
                  <a:cubicBezTo>
                    <a:pt x="682472" y="31345"/>
                    <a:pt x="671055" y="29321"/>
                    <a:pt x="728134" y="21167"/>
                  </a:cubicBezTo>
                  <a:cubicBezTo>
                    <a:pt x="736969" y="19905"/>
                    <a:pt x="745067" y="15522"/>
                    <a:pt x="753534" y="12700"/>
                  </a:cubicBezTo>
                  <a:lnTo>
                    <a:pt x="766234" y="8467"/>
                  </a:lnTo>
                  <a:cubicBezTo>
                    <a:pt x="776112" y="9878"/>
                    <a:pt x="786041" y="10966"/>
                    <a:pt x="795867" y="12700"/>
                  </a:cubicBezTo>
                  <a:cubicBezTo>
                    <a:pt x="810039" y="15201"/>
                    <a:pt x="838200" y="21167"/>
                    <a:pt x="838200" y="21167"/>
                  </a:cubicBezTo>
                  <a:cubicBezTo>
                    <a:pt x="916039" y="19269"/>
                    <a:pt x="990345" y="11611"/>
                    <a:pt x="1066800" y="21167"/>
                  </a:cubicBezTo>
                  <a:cubicBezTo>
                    <a:pt x="1071228" y="21720"/>
                    <a:pt x="1075267" y="23989"/>
                    <a:pt x="1079500" y="25400"/>
                  </a:cubicBezTo>
                  <a:lnTo>
                    <a:pt x="1104900" y="16934"/>
                  </a:lnTo>
                  <a:lnTo>
                    <a:pt x="1117600" y="12700"/>
                  </a:lnTo>
                  <a:cubicBezTo>
                    <a:pt x="1135945" y="14111"/>
                    <a:pt x="1154377" y="14652"/>
                    <a:pt x="1172634" y="16934"/>
                  </a:cubicBezTo>
                  <a:cubicBezTo>
                    <a:pt x="1177062" y="17487"/>
                    <a:pt x="1180872" y="21167"/>
                    <a:pt x="1185334" y="21167"/>
                  </a:cubicBezTo>
                  <a:cubicBezTo>
                    <a:pt x="1220640" y="21167"/>
                    <a:pt x="1255889" y="18345"/>
                    <a:pt x="1291167" y="16934"/>
                  </a:cubicBezTo>
                  <a:lnTo>
                    <a:pt x="1329267" y="4234"/>
                  </a:lnTo>
                  <a:lnTo>
                    <a:pt x="1341967" y="0"/>
                  </a:lnTo>
                  <a:cubicBezTo>
                    <a:pt x="1346200" y="2822"/>
                    <a:pt x="1350116" y="6192"/>
                    <a:pt x="1354667" y="8467"/>
                  </a:cubicBezTo>
                  <a:cubicBezTo>
                    <a:pt x="1376971" y="19619"/>
                    <a:pt x="1403689" y="10106"/>
                    <a:pt x="1426634" y="8467"/>
                  </a:cubicBezTo>
                  <a:lnTo>
                    <a:pt x="1519767" y="12700"/>
                  </a:lnTo>
                  <a:cubicBezTo>
                    <a:pt x="1539543" y="13799"/>
                    <a:pt x="1559349" y="14747"/>
                    <a:pt x="1579034" y="16934"/>
                  </a:cubicBezTo>
                  <a:cubicBezTo>
                    <a:pt x="1587007" y="17820"/>
                    <a:pt x="1600640" y="22724"/>
                    <a:pt x="1608667" y="25400"/>
                  </a:cubicBezTo>
                  <a:cubicBezTo>
                    <a:pt x="1622778" y="23989"/>
                    <a:pt x="1637062" y="23780"/>
                    <a:pt x="1651000" y="21167"/>
                  </a:cubicBezTo>
                  <a:cubicBezTo>
                    <a:pt x="1659772" y="19522"/>
                    <a:pt x="1667649" y="14450"/>
                    <a:pt x="1676400" y="12700"/>
                  </a:cubicBezTo>
                  <a:cubicBezTo>
                    <a:pt x="1703272" y="7326"/>
                    <a:pt x="1690586" y="10212"/>
                    <a:pt x="1714500" y="4234"/>
                  </a:cubicBezTo>
                  <a:cubicBezTo>
                    <a:pt x="1768946" y="12011"/>
                    <a:pt x="1738923" y="8622"/>
                    <a:pt x="1824567" y="12700"/>
                  </a:cubicBezTo>
                  <a:lnTo>
                    <a:pt x="1921934" y="16934"/>
                  </a:lnTo>
                  <a:cubicBezTo>
                    <a:pt x="1957875" y="28913"/>
                    <a:pt x="1910948" y="15376"/>
                    <a:pt x="1993900" y="12700"/>
                  </a:cubicBezTo>
                  <a:lnTo>
                    <a:pt x="2125134" y="8467"/>
                  </a:lnTo>
                  <a:cubicBezTo>
                    <a:pt x="2137834" y="7056"/>
                    <a:pt x="2150458" y="3984"/>
                    <a:pt x="2163234" y="4234"/>
                  </a:cubicBezTo>
                  <a:cubicBezTo>
                    <a:pt x="2222556" y="5397"/>
                    <a:pt x="2341034" y="12700"/>
                    <a:pt x="2341034" y="12700"/>
                  </a:cubicBezTo>
                  <a:cubicBezTo>
                    <a:pt x="2379888" y="25652"/>
                    <a:pt x="2357554" y="22055"/>
                    <a:pt x="2408767" y="16934"/>
                  </a:cubicBezTo>
                  <a:cubicBezTo>
                    <a:pt x="2425483" y="11361"/>
                    <a:pt x="2417005" y="12700"/>
                    <a:pt x="2434167" y="12700"/>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a:off x="1985433" y="6290728"/>
              <a:ext cx="2434167" cy="0"/>
            </a:xfrm>
            <a:prstGeom prst="straightConnector1">
              <a:avLst/>
            </a:prstGeom>
            <a:ln w="12700" cmpd="sng">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709332" y="6206067"/>
              <a:ext cx="1083657" cy="1858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4" name="Object 53"/>
            <p:cNvGraphicFramePr>
              <a:graphicFrameLocks noChangeAspect="1"/>
            </p:cNvGraphicFramePr>
            <p:nvPr/>
          </p:nvGraphicFramePr>
          <p:xfrm>
            <a:off x="2792941" y="6167697"/>
            <a:ext cx="876300" cy="246062"/>
          </p:xfrm>
          <a:graphic>
            <a:graphicData uri="http://schemas.openxmlformats.org/presentationml/2006/ole">
              <mc:AlternateContent xmlns:mc="http://schemas.openxmlformats.org/markup-compatibility/2006">
                <mc:Choice xmlns:v="urn:schemas-microsoft-com:vml" Requires="v">
                  <p:oleObj spid="_x0000_s10326" name="Equation" r:id="rId5" imgW="546100" imgH="152400" progId="Equation.DSMT4">
                    <p:embed/>
                  </p:oleObj>
                </mc:Choice>
                <mc:Fallback>
                  <p:oleObj name="Equation" r:id="rId5" imgW="546100" imgH="152400" progId="Equation.DSMT4">
                    <p:embed/>
                    <p:pic>
                      <p:nvPicPr>
                        <p:cNvPr id="54" name="Object 53"/>
                        <p:cNvPicPr/>
                        <p:nvPr/>
                      </p:nvPicPr>
                      <p:blipFill>
                        <a:blip r:embed="rId6"/>
                        <a:stretch>
                          <a:fillRect/>
                        </a:stretch>
                      </p:blipFill>
                      <p:spPr>
                        <a:xfrm>
                          <a:off x="2792941" y="6167697"/>
                          <a:ext cx="876300" cy="246062"/>
                        </a:xfrm>
                        <a:prstGeom prst="rect">
                          <a:avLst/>
                        </a:prstGeom>
                      </p:spPr>
                    </p:pic>
                  </p:oleObj>
                </mc:Fallback>
              </mc:AlternateContent>
            </a:graphicData>
          </a:graphic>
        </p:graphicFrame>
        <p:graphicFrame>
          <p:nvGraphicFramePr>
            <p:cNvPr id="69" name="Object 68"/>
            <p:cNvGraphicFramePr>
              <a:graphicFrameLocks noChangeAspect="1"/>
            </p:cNvGraphicFramePr>
            <p:nvPr/>
          </p:nvGraphicFramePr>
          <p:xfrm>
            <a:off x="2709332" y="5581120"/>
            <a:ext cx="733425" cy="328613"/>
          </p:xfrm>
          <a:graphic>
            <a:graphicData uri="http://schemas.openxmlformats.org/presentationml/2006/ole">
              <mc:AlternateContent xmlns:mc="http://schemas.openxmlformats.org/markup-compatibility/2006">
                <mc:Choice xmlns:v="urn:schemas-microsoft-com:vml" Requires="v">
                  <p:oleObj spid="_x0000_s10327" name="Equation" r:id="rId7" imgW="457200" imgH="203200" progId="Equation.DSMT4">
                    <p:embed/>
                  </p:oleObj>
                </mc:Choice>
                <mc:Fallback>
                  <p:oleObj name="Equation" r:id="rId7" imgW="457200" imgH="203200" progId="Equation.DSMT4">
                    <p:embed/>
                    <p:pic>
                      <p:nvPicPr>
                        <p:cNvPr id="69" name="Object 68"/>
                        <p:cNvPicPr/>
                        <p:nvPr/>
                      </p:nvPicPr>
                      <p:blipFill>
                        <a:blip r:embed="rId8"/>
                        <a:stretch>
                          <a:fillRect/>
                        </a:stretch>
                      </p:blipFill>
                      <p:spPr>
                        <a:xfrm>
                          <a:off x="2709332" y="5581120"/>
                          <a:ext cx="733425" cy="328613"/>
                        </a:xfrm>
                        <a:prstGeom prst="rect">
                          <a:avLst/>
                        </a:prstGeom>
                      </p:spPr>
                    </p:pic>
                  </p:oleObj>
                </mc:Fallback>
              </mc:AlternateContent>
            </a:graphicData>
          </a:graphic>
        </p:graphicFrame>
        <p:sp>
          <p:nvSpPr>
            <p:cNvPr id="19" name="Freeform 18"/>
            <p:cNvSpPr/>
            <p:nvPr/>
          </p:nvSpPr>
          <p:spPr>
            <a:xfrm>
              <a:off x="5549900" y="5937250"/>
              <a:ext cx="1171575" cy="57150"/>
            </a:xfrm>
            <a:custGeom>
              <a:avLst/>
              <a:gdLst>
                <a:gd name="connsiteX0" fmla="*/ 0 w 1171575"/>
                <a:gd name="connsiteY0" fmla="*/ 3175 h 57150"/>
                <a:gd name="connsiteX1" fmla="*/ 149225 w 1171575"/>
                <a:gd name="connsiteY1" fmla="*/ 53975 h 57150"/>
                <a:gd name="connsiteX2" fmla="*/ 1022350 w 1171575"/>
                <a:gd name="connsiteY2" fmla="*/ 57150 h 57150"/>
                <a:gd name="connsiteX3" fmla="*/ 1171575 w 1171575"/>
                <a:gd name="connsiteY3" fmla="*/ 0 h 57150"/>
                <a:gd name="connsiteX4" fmla="*/ 0 w 1171575"/>
                <a:gd name="connsiteY4" fmla="*/ 31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575" h="57150">
                  <a:moveTo>
                    <a:pt x="0" y="3175"/>
                  </a:moveTo>
                  <a:lnTo>
                    <a:pt x="149225" y="53975"/>
                  </a:lnTo>
                  <a:lnTo>
                    <a:pt x="1022350" y="57150"/>
                  </a:lnTo>
                  <a:lnTo>
                    <a:pt x="1171575" y="0"/>
                  </a:lnTo>
                  <a:lnTo>
                    <a:pt x="0" y="3175"/>
                  </a:lnTo>
                  <a:close/>
                </a:path>
              </a:pathLst>
            </a:cu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0" name="Object 69"/>
            <p:cNvGraphicFramePr>
              <a:graphicFrameLocks noChangeAspect="1"/>
            </p:cNvGraphicFramePr>
            <p:nvPr/>
          </p:nvGraphicFramePr>
          <p:xfrm>
            <a:off x="5846763" y="5568950"/>
            <a:ext cx="528637" cy="328613"/>
          </p:xfrm>
          <a:graphic>
            <a:graphicData uri="http://schemas.openxmlformats.org/presentationml/2006/ole">
              <mc:AlternateContent xmlns:mc="http://schemas.openxmlformats.org/markup-compatibility/2006">
                <mc:Choice xmlns:v="urn:schemas-microsoft-com:vml" Requires="v">
                  <p:oleObj spid="_x0000_s10328" name="Equation" r:id="rId9" imgW="330200" imgH="203200" progId="Equation.DSMT4">
                    <p:embed/>
                  </p:oleObj>
                </mc:Choice>
                <mc:Fallback>
                  <p:oleObj name="Equation" r:id="rId9" imgW="330200" imgH="203200" progId="Equation.DSMT4">
                    <p:embed/>
                    <p:pic>
                      <p:nvPicPr>
                        <p:cNvPr id="70" name="Object 69"/>
                        <p:cNvPicPr/>
                        <p:nvPr/>
                      </p:nvPicPr>
                      <p:blipFill>
                        <a:blip r:embed="rId10"/>
                        <a:stretch>
                          <a:fillRect/>
                        </a:stretch>
                      </p:blipFill>
                      <p:spPr>
                        <a:xfrm>
                          <a:off x="5846763" y="5568950"/>
                          <a:ext cx="528637" cy="328613"/>
                        </a:xfrm>
                        <a:prstGeom prst="rect">
                          <a:avLst/>
                        </a:prstGeom>
                      </p:spPr>
                    </p:pic>
                  </p:oleObj>
                </mc:Fallback>
              </mc:AlternateContent>
            </a:graphicData>
          </a:graphic>
        </p:graphicFrame>
        <p:graphicFrame>
          <p:nvGraphicFramePr>
            <p:cNvPr id="72" name="Object 71"/>
            <p:cNvGraphicFramePr>
              <a:graphicFrameLocks noChangeAspect="1"/>
            </p:cNvGraphicFramePr>
            <p:nvPr/>
          </p:nvGraphicFramePr>
          <p:xfrm>
            <a:off x="6824662" y="6109218"/>
            <a:ext cx="896938" cy="266700"/>
          </p:xfrm>
          <a:graphic>
            <a:graphicData uri="http://schemas.openxmlformats.org/presentationml/2006/ole">
              <mc:AlternateContent xmlns:mc="http://schemas.openxmlformats.org/markup-compatibility/2006">
                <mc:Choice xmlns:v="urn:schemas-microsoft-com:vml" Requires="v">
                  <p:oleObj spid="_x0000_s10329" name="Equation" r:id="rId11" imgW="558800" imgH="165100" progId="Equation.DSMT4">
                    <p:embed/>
                  </p:oleObj>
                </mc:Choice>
                <mc:Fallback>
                  <p:oleObj name="Equation" r:id="rId11" imgW="558800" imgH="165100" progId="Equation.DSMT4">
                    <p:embed/>
                    <p:pic>
                      <p:nvPicPr>
                        <p:cNvPr id="72" name="Object 71"/>
                        <p:cNvPicPr/>
                        <p:nvPr/>
                      </p:nvPicPr>
                      <p:blipFill>
                        <a:blip r:embed="rId12"/>
                        <a:stretch>
                          <a:fillRect/>
                        </a:stretch>
                      </p:blipFill>
                      <p:spPr>
                        <a:xfrm>
                          <a:off x="6824662" y="6109218"/>
                          <a:ext cx="896938" cy="266700"/>
                        </a:xfrm>
                        <a:prstGeom prst="rect">
                          <a:avLst/>
                        </a:prstGeom>
                      </p:spPr>
                    </p:pic>
                  </p:oleObj>
                </mc:Fallback>
              </mc:AlternateContent>
            </a:graphicData>
          </a:graphic>
        </p:graphicFrame>
        <p:sp>
          <p:nvSpPr>
            <p:cNvPr id="22" name="Right Triangle 21"/>
            <p:cNvSpPr/>
            <p:nvPr/>
          </p:nvSpPr>
          <p:spPr>
            <a:xfrm>
              <a:off x="8788400" y="5139285"/>
              <a:ext cx="228601" cy="804315"/>
            </a:xfrm>
            <a:prstGeom prst="rtTriangle">
              <a:avLst/>
            </a:prstGeom>
            <a:solidFill>
              <a:srgbClr val="0000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Freeform 24"/>
            <p:cNvSpPr/>
            <p:nvPr/>
          </p:nvSpPr>
          <p:spPr>
            <a:xfrm>
              <a:off x="8477250" y="5381625"/>
              <a:ext cx="304800" cy="501650"/>
            </a:xfrm>
            <a:custGeom>
              <a:avLst/>
              <a:gdLst>
                <a:gd name="connsiteX0" fmla="*/ 304800 w 304800"/>
                <a:gd name="connsiteY0" fmla="*/ 282575 h 501650"/>
                <a:gd name="connsiteX1" fmla="*/ 263525 w 304800"/>
                <a:gd name="connsiteY1" fmla="*/ 285750 h 501650"/>
                <a:gd name="connsiteX2" fmla="*/ 206375 w 304800"/>
                <a:gd name="connsiteY2" fmla="*/ 9525 h 501650"/>
                <a:gd name="connsiteX3" fmla="*/ 180975 w 304800"/>
                <a:gd name="connsiteY3" fmla="*/ 495300 h 501650"/>
                <a:gd name="connsiteX4" fmla="*/ 104775 w 304800"/>
                <a:gd name="connsiteY4" fmla="*/ 6350 h 501650"/>
                <a:gd name="connsiteX5" fmla="*/ 82550 w 304800"/>
                <a:gd name="connsiteY5" fmla="*/ 501650 h 501650"/>
                <a:gd name="connsiteX6" fmla="*/ 12700 w 304800"/>
                <a:gd name="connsiteY6" fmla="*/ 0 h 501650"/>
                <a:gd name="connsiteX7" fmla="*/ 0 w 304800"/>
                <a:gd name="connsiteY7" fmla="*/ 333375 h 50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0" h="501650">
                  <a:moveTo>
                    <a:pt x="304800" y="282575"/>
                  </a:moveTo>
                  <a:lnTo>
                    <a:pt x="263525" y="285750"/>
                  </a:lnTo>
                  <a:lnTo>
                    <a:pt x="206375" y="9525"/>
                  </a:lnTo>
                  <a:lnTo>
                    <a:pt x="180975" y="495300"/>
                  </a:lnTo>
                  <a:lnTo>
                    <a:pt x="104775" y="6350"/>
                  </a:lnTo>
                  <a:lnTo>
                    <a:pt x="82550" y="501650"/>
                  </a:lnTo>
                  <a:lnTo>
                    <a:pt x="12700" y="0"/>
                  </a:lnTo>
                  <a:lnTo>
                    <a:pt x="0" y="333375"/>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9" name="Object 28"/>
            <p:cNvGraphicFramePr>
              <a:graphicFrameLocks noChangeAspect="1"/>
            </p:cNvGraphicFramePr>
            <p:nvPr/>
          </p:nvGraphicFramePr>
          <p:xfrm>
            <a:off x="5549900" y="6147059"/>
            <a:ext cx="974725" cy="266700"/>
          </p:xfrm>
          <a:graphic>
            <a:graphicData uri="http://schemas.openxmlformats.org/presentationml/2006/ole">
              <mc:AlternateContent xmlns:mc="http://schemas.openxmlformats.org/markup-compatibility/2006">
                <mc:Choice xmlns:v="urn:schemas-microsoft-com:vml" Requires="v">
                  <p:oleObj spid="_x0000_s10330" name="Equation" r:id="rId13" imgW="609600" imgH="165100" progId="Equation.DSMT4">
                    <p:embed/>
                  </p:oleObj>
                </mc:Choice>
                <mc:Fallback>
                  <p:oleObj name="Equation" r:id="rId13" imgW="609600" imgH="165100" progId="Equation.DSMT4">
                    <p:embed/>
                    <p:pic>
                      <p:nvPicPr>
                        <p:cNvPr id="29" name="Object 28"/>
                        <p:cNvPicPr/>
                        <p:nvPr/>
                      </p:nvPicPr>
                      <p:blipFill>
                        <a:blip r:embed="rId14"/>
                        <a:stretch>
                          <a:fillRect/>
                        </a:stretch>
                      </p:blipFill>
                      <p:spPr>
                        <a:xfrm>
                          <a:off x="5549900" y="6147059"/>
                          <a:ext cx="974725" cy="266700"/>
                        </a:xfrm>
                        <a:prstGeom prst="rect">
                          <a:avLst/>
                        </a:prstGeom>
                      </p:spPr>
                    </p:pic>
                  </p:oleObj>
                </mc:Fallback>
              </mc:AlternateContent>
            </a:graphicData>
          </a:graphic>
        </p:graphicFrame>
        <p:graphicFrame>
          <p:nvGraphicFramePr>
            <p:cNvPr id="30" name="Object 29"/>
            <p:cNvGraphicFramePr>
              <a:graphicFrameLocks noChangeAspect="1"/>
            </p:cNvGraphicFramePr>
            <p:nvPr/>
          </p:nvGraphicFramePr>
          <p:xfrm>
            <a:off x="7829550" y="6146800"/>
            <a:ext cx="1096963" cy="266700"/>
          </p:xfrm>
          <a:graphic>
            <a:graphicData uri="http://schemas.openxmlformats.org/presentationml/2006/ole">
              <mc:AlternateContent xmlns:mc="http://schemas.openxmlformats.org/markup-compatibility/2006">
                <mc:Choice xmlns:v="urn:schemas-microsoft-com:vml" Requires="v">
                  <p:oleObj spid="_x0000_s10331" name="Equation" r:id="rId15" imgW="685800" imgH="165100" progId="Equation.DSMT4">
                    <p:embed/>
                  </p:oleObj>
                </mc:Choice>
                <mc:Fallback>
                  <p:oleObj name="Equation" r:id="rId15" imgW="685800" imgH="165100" progId="Equation.DSMT4">
                    <p:embed/>
                    <p:pic>
                      <p:nvPicPr>
                        <p:cNvPr id="30" name="Object 29"/>
                        <p:cNvPicPr/>
                        <p:nvPr/>
                      </p:nvPicPr>
                      <p:blipFill>
                        <a:blip r:embed="rId16"/>
                        <a:stretch>
                          <a:fillRect/>
                        </a:stretch>
                      </p:blipFill>
                      <p:spPr>
                        <a:xfrm>
                          <a:off x="7829550" y="6146800"/>
                          <a:ext cx="1096963" cy="266700"/>
                        </a:xfrm>
                        <a:prstGeom prst="rect">
                          <a:avLst/>
                        </a:prstGeom>
                      </p:spPr>
                    </p:pic>
                  </p:oleObj>
                </mc:Fallback>
              </mc:AlternateContent>
            </a:graphicData>
          </a:graphic>
        </p:graphicFrame>
        <p:cxnSp>
          <p:nvCxnSpPr>
            <p:cNvPr id="3" name="Straight Arrow Connector 2"/>
            <p:cNvCxnSpPr/>
            <p:nvPr/>
          </p:nvCxnSpPr>
          <p:spPr>
            <a:xfrm>
              <a:off x="6887633" y="5994400"/>
              <a:ext cx="655108" cy="0"/>
            </a:xfrm>
            <a:prstGeom prst="straightConnector1">
              <a:avLst/>
            </a:prstGeom>
            <a:ln w="5715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3" name="Object 32"/>
            <p:cNvGraphicFramePr>
              <a:graphicFrameLocks noChangeAspect="1"/>
            </p:cNvGraphicFramePr>
            <p:nvPr/>
          </p:nvGraphicFramePr>
          <p:xfrm>
            <a:off x="2220913" y="5360988"/>
            <a:ext cx="1711325" cy="266700"/>
          </p:xfrm>
          <a:graphic>
            <a:graphicData uri="http://schemas.openxmlformats.org/presentationml/2006/ole">
              <mc:AlternateContent xmlns:mc="http://schemas.openxmlformats.org/markup-compatibility/2006">
                <mc:Choice xmlns:v="urn:schemas-microsoft-com:vml" Requires="v">
                  <p:oleObj spid="_x0000_s10332" name="Equation" r:id="rId17" imgW="1066800" imgH="165100" progId="Equation.DSMT4">
                    <p:embed/>
                  </p:oleObj>
                </mc:Choice>
                <mc:Fallback>
                  <p:oleObj name="Equation" r:id="rId17" imgW="1066800" imgH="165100" progId="Equation.DSMT4">
                    <p:embed/>
                    <p:pic>
                      <p:nvPicPr>
                        <p:cNvPr id="33" name="Object 32"/>
                        <p:cNvPicPr/>
                        <p:nvPr/>
                      </p:nvPicPr>
                      <p:blipFill>
                        <a:blip r:embed="rId18"/>
                        <a:stretch>
                          <a:fillRect/>
                        </a:stretch>
                      </p:blipFill>
                      <p:spPr>
                        <a:xfrm>
                          <a:off x="2220913" y="5360988"/>
                          <a:ext cx="1711325" cy="266700"/>
                        </a:xfrm>
                        <a:prstGeom prst="rect">
                          <a:avLst/>
                        </a:prstGeom>
                      </p:spPr>
                    </p:pic>
                  </p:oleObj>
                </mc:Fallback>
              </mc:AlternateContent>
            </a:graphicData>
          </a:graphic>
        </p:graphicFrame>
        <p:graphicFrame>
          <p:nvGraphicFramePr>
            <p:cNvPr id="34" name="Object 33"/>
            <p:cNvGraphicFramePr>
              <a:graphicFrameLocks noChangeAspect="1"/>
            </p:cNvGraphicFramePr>
            <p:nvPr/>
          </p:nvGraphicFramePr>
          <p:xfrm>
            <a:off x="2033588" y="4727575"/>
            <a:ext cx="998537" cy="246063"/>
          </p:xfrm>
          <a:graphic>
            <a:graphicData uri="http://schemas.openxmlformats.org/presentationml/2006/ole">
              <mc:AlternateContent xmlns:mc="http://schemas.openxmlformats.org/markup-compatibility/2006">
                <mc:Choice xmlns:v="urn:schemas-microsoft-com:vml" Requires="v">
                  <p:oleObj spid="_x0000_s10333" name="Equation" r:id="rId19" imgW="622300" imgH="152400" progId="Equation.DSMT4">
                    <p:embed/>
                  </p:oleObj>
                </mc:Choice>
                <mc:Fallback>
                  <p:oleObj name="Equation" r:id="rId19" imgW="622300" imgH="152400" progId="Equation.DSMT4">
                    <p:embed/>
                    <p:pic>
                      <p:nvPicPr>
                        <p:cNvPr id="34" name="Object 33"/>
                        <p:cNvPicPr/>
                        <p:nvPr/>
                      </p:nvPicPr>
                      <p:blipFill>
                        <a:blip r:embed="rId20"/>
                        <a:stretch>
                          <a:fillRect/>
                        </a:stretch>
                      </p:blipFill>
                      <p:spPr>
                        <a:xfrm>
                          <a:off x="2033588" y="4727575"/>
                          <a:ext cx="998537" cy="246063"/>
                        </a:xfrm>
                        <a:prstGeom prst="rect">
                          <a:avLst/>
                        </a:prstGeom>
                      </p:spPr>
                    </p:pic>
                  </p:oleObj>
                </mc:Fallback>
              </mc:AlternateContent>
            </a:graphicData>
          </a:graphic>
        </p:graphicFrame>
      </p:grpSp>
      <p:sp>
        <p:nvSpPr>
          <p:cNvPr id="31" name="TextBox 30"/>
          <p:cNvSpPr txBox="1"/>
          <p:nvPr/>
        </p:nvSpPr>
        <p:spPr>
          <a:xfrm>
            <a:off x="320103" y="3362257"/>
            <a:ext cx="7224269" cy="523220"/>
          </a:xfrm>
          <a:prstGeom prst="rect">
            <a:avLst/>
          </a:prstGeom>
          <a:noFill/>
        </p:spPr>
        <p:txBody>
          <a:bodyPr wrap="square" rtlCol="0">
            <a:spAutoFit/>
          </a:bodyPr>
          <a:lstStyle/>
          <a:p>
            <a:r>
              <a:rPr lang="en-US" sz="2800" dirty="0">
                <a:solidFill>
                  <a:srgbClr val="FF0000"/>
                </a:solidFill>
                <a:latin typeface="Apple Chancery"/>
                <a:cs typeface="Apple Chancery"/>
              </a:rPr>
              <a:t>So let’s </a:t>
            </a:r>
            <a:r>
              <a:rPr lang="en-US" sz="2000" dirty="0">
                <a:solidFill>
                  <a:srgbClr val="0000FF"/>
                </a:solidFill>
                <a:latin typeface="Times New Roman"/>
                <a:cs typeface="Times New Roman"/>
              </a:rPr>
              <a:t>look at energy:</a:t>
            </a:r>
            <a:endParaRPr lang="en-US" sz="2400" dirty="0">
              <a:solidFill>
                <a:srgbClr val="0000FF"/>
              </a:solidFill>
              <a:latin typeface="Apple Chancery"/>
              <a:cs typeface="Apple Chancery"/>
            </a:endParaRPr>
          </a:p>
        </p:txBody>
      </p:sp>
      <p:cxnSp>
        <p:nvCxnSpPr>
          <p:cNvPr id="32" name="Straight Arrow Connector 31"/>
          <p:cNvCxnSpPr/>
          <p:nvPr/>
        </p:nvCxnSpPr>
        <p:spPr>
          <a:xfrm flipV="1">
            <a:off x="4852458" y="5146429"/>
            <a:ext cx="461681" cy="519359"/>
          </a:xfrm>
          <a:prstGeom prst="straightConnector1">
            <a:avLst/>
          </a:prstGeom>
          <a:ln w="127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5" name="Object 34"/>
          <p:cNvGraphicFramePr>
            <a:graphicFrameLocks noChangeAspect="1"/>
          </p:cNvGraphicFramePr>
          <p:nvPr/>
        </p:nvGraphicFramePr>
        <p:xfrm>
          <a:off x="4516438" y="5360988"/>
          <a:ext cx="1162050" cy="328612"/>
        </p:xfrm>
        <a:graphic>
          <a:graphicData uri="http://schemas.openxmlformats.org/presentationml/2006/ole">
            <mc:AlternateContent xmlns:mc="http://schemas.openxmlformats.org/markup-compatibility/2006">
              <mc:Choice xmlns:v="urn:schemas-microsoft-com:vml" Requires="v">
                <p:oleObj spid="_x0000_s10334" name="Equation" r:id="rId21" imgW="723900" imgH="203200" progId="Equation.DSMT4">
                  <p:embed/>
                </p:oleObj>
              </mc:Choice>
              <mc:Fallback>
                <p:oleObj name="Equation" r:id="rId21" imgW="723900" imgH="203200" progId="Equation.DSMT4">
                  <p:embed/>
                  <p:pic>
                    <p:nvPicPr>
                      <p:cNvPr id="35" name="Object 34"/>
                      <p:cNvPicPr/>
                      <p:nvPr/>
                    </p:nvPicPr>
                    <p:blipFill>
                      <a:blip r:embed="rId22"/>
                      <a:stretch>
                        <a:fillRect/>
                      </a:stretch>
                    </p:blipFill>
                    <p:spPr>
                      <a:xfrm>
                        <a:off x="4516438" y="5360988"/>
                        <a:ext cx="1162050" cy="328612"/>
                      </a:xfrm>
                      <a:prstGeom prst="rect">
                        <a:avLst/>
                      </a:prstGeom>
                    </p:spPr>
                  </p:pic>
                </p:oleObj>
              </mc:Fallback>
            </mc:AlternateContent>
          </a:graphicData>
        </a:graphic>
      </p:graphicFrame>
      <p:graphicFrame>
        <p:nvGraphicFramePr>
          <p:cNvPr id="36" name="Object 35">
            <a:extLst>
              <a:ext uri="{FF2B5EF4-FFF2-40B4-BE49-F238E27FC236}">
                <a16:creationId xmlns:a16="http://schemas.microsoft.com/office/drawing/2014/main" id="{38042BBE-B05F-6C43-B6B4-52673251749B}"/>
              </a:ext>
            </a:extLst>
          </p:cNvPr>
          <p:cNvGraphicFramePr>
            <a:graphicFrameLocks noChangeAspect="1"/>
          </p:cNvGraphicFramePr>
          <p:nvPr>
            <p:extLst>
              <p:ext uri="{D42A27DB-BD31-4B8C-83A1-F6EECF244321}">
                <p14:modId xmlns:p14="http://schemas.microsoft.com/office/powerpoint/2010/main" val="2787630855"/>
              </p:ext>
            </p:extLst>
          </p:nvPr>
        </p:nvGraphicFramePr>
        <p:xfrm>
          <a:off x="6744443" y="5368819"/>
          <a:ext cx="833438" cy="760413"/>
        </p:xfrm>
        <a:graphic>
          <a:graphicData uri="http://schemas.openxmlformats.org/presentationml/2006/ole">
            <mc:AlternateContent xmlns:mc="http://schemas.openxmlformats.org/markup-compatibility/2006">
              <mc:Choice xmlns:v="urn:schemas-microsoft-com:vml" Requires="v">
                <p:oleObj spid="_x0000_s10335" name="Equation" r:id="rId23" imgW="520700" imgH="469900" progId="Equation.DSMT4">
                  <p:embed/>
                </p:oleObj>
              </mc:Choice>
              <mc:Fallback>
                <p:oleObj name="Equation" r:id="rId23" imgW="520700" imgH="469900" progId="Equation.DSMT4">
                  <p:embed/>
                  <p:pic>
                    <p:nvPicPr>
                      <p:cNvPr id="73" name="Object 72"/>
                      <p:cNvPicPr/>
                      <p:nvPr/>
                    </p:nvPicPr>
                    <p:blipFill>
                      <a:blip r:embed="rId24"/>
                      <a:stretch>
                        <a:fillRect/>
                      </a:stretch>
                    </p:blipFill>
                    <p:spPr>
                      <a:xfrm>
                        <a:off x="6744443" y="5368819"/>
                        <a:ext cx="833438" cy="760413"/>
                      </a:xfrm>
                      <a:prstGeom prst="rect">
                        <a:avLst/>
                      </a:prstGeom>
                    </p:spPr>
                  </p:pic>
                </p:oleObj>
              </mc:Fallback>
            </mc:AlternateContent>
          </a:graphicData>
        </a:graphic>
      </p:graphicFrame>
      <p:graphicFrame>
        <p:nvGraphicFramePr>
          <p:cNvPr id="38" name="Object 37">
            <a:extLst>
              <a:ext uri="{FF2B5EF4-FFF2-40B4-BE49-F238E27FC236}">
                <a16:creationId xmlns:a16="http://schemas.microsoft.com/office/drawing/2014/main" id="{57E80B7F-B40D-2A4F-9F70-5C8B11BBF603}"/>
              </a:ext>
            </a:extLst>
          </p:cNvPr>
          <p:cNvGraphicFramePr>
            <a:graphicFrameLocks noChangeAspect="1"/>
          </p:cNvGraphicFramePr>
          <p:nvPr>
            <p:extLst>
              <p:ext uri="{D42A27DB-BD31-4B8C-83A1-F6EECF244321}">
                <p14:modId xmlns:p14="http://schemas.microsoft.com/office/powerpoint/2010/main" val="3383366859"/>
              </p:ext>
            </p:extLst>
          </p:nvPr>
        </p:nvGraphicFramePr>
        <p:xfrm>
          <a:off x="7781925" y="5251450"/>
          <a:ext cx="1293813" cy="263525"/>
        </p:xfrm>
        <a:graphic>
          <a:graphicData uri="http://schemas.openxmlformats.org/presentationml/2006/ole">
            <mc:AlternateContent xmlns:mc="http://schemas.openxmlformats.org/markup-compatibility/2006">
              <mc:Choice xmlns:v="urn:schemas-microsoft-com:vml" Requires="v">
                <p:oleObj spid="_x0000_s10336" name="Equation" r:id="rId25" imgW="812800" imgH="165100" progId="Equation.DSMT4">
                  <p:embed/>
                </p:oleObj>
              </mc:Choice>
              <mc:Fallback>
                <p:oleObj name="Equation" r:id="rId25" imgW="812800" imgH="165100" progId="Equation.DSMT4">
                  <p:embed/>
                  <p:pic>
                    <p:nvPicPr>
                      <p:cNvPr id="45" name="Object 44"/>
                      <p:cNvPicPr/>
                      <p:nvPr/>
                    </p:nvPicPr>
                    <p:blipFill>
                      <a:blip r:embed="rId26"/>
                      <a:stretch>
                        <a:fillRect/>
                      </a:stretch>
                    </p:blipFill>
                    <p:spPr>
                      <a:xfrm>
                        <a:off x="7781925" y="5251450"/>
                        <a:ext cx="1293813" cy="263525"/>
                      </a:xfrm>
                      <a:prstGeom prst="rect">
                        <a:avLst/>
                      </a:prstGeom>
                    </p:spPr>
                  </p:pic>
                </p:oleObj>
              </mc:Fallback>
            </mc:AlternateContent>
          </a:graphicData>
        </a:graphic>
      </p:graphicFrame>
    </p:spTree>
    <p:extLst>
      <p:ext uri="{BB962C8B-B14F-4D97-AF65-F5344CB8AC3E}">
        <p14:creationId xmlns:p14="http://schemas.microsoft.com/office/powerpoint/2010/main" val="170832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29.)</a:t>
            </a:r>
          </a:p>
        </p:txBody>
      </p:sp>
      <p:grpSp>
        <p:nvGrpSpPr>
          <p:cNvPr id="2" name="Group 1"/>
          <p:cNvGrpSpPr/>
          <p:nvPr/>
        </p:nvGrpSpPr>
        <p:grpSpPr>
          <a:xfrm>
            <a:off x="519012" y="-940182"/>
            <a:ext cx="7712176" cy="3324127"/>
            <a:chOff x="-171741" y="-522843"/>
            <a:chExt cx="9375371" cy="4041002"/>
          </a:xfrm>
        </p:grpSpPr>
        <p:graphicFrame>
          <p:nvGraphicFramePr>
            <p:cNvPr id="45" name="Object 44"/>
            <p:cNvGraphicFramePr>
              <a:graphicFrameLocks noChangeAspect="1"/>
            </p:cNvGraphicFramePr>
            <p:nvPr>
              <p:extLst>
                <p:ext uri="{D42A27DB-BD31-4B8C-83A1-F6EECF244321}">
                  <p14:modId xmlns:p14="http://schemas.microsoft.com/office/powerpoint/2010/main" val="1398636190"/>
                </p:ext>
              </p:extLst>
            </p:nvPr>
          </p:nvGraphicFramePr>
          <p:xfrm>
            <a:off x="7893256" y="1924680"/>
            <a:ext cx="1310374" cy="266320"/>
          </p:xfrm>
          <a:graphic>
            <a:graphicData uri="http://schemas.openxmlformats.org/presentationml/2006/ole">
              <mc:AlternateContent xmlns:mc="http://schemas.openxmlformats.org/markup-compatibility/2006">
                <mc:Choice xmlns:v="urn:schemas-microsoft-com:vml" Requires="v">
                  <p:oleObj spid="_x0000_s11449" name="Equation" r:id="rId3" imgW="812800" imgH="165100" progId="Equation.DSMT4">
                    <p:embed/>
                  </p:oleObj>
                </mc:Choice>
                <mc:Fallback>
                  <p:oleObj name="Equation" r:id="rId3" imgW="812800" imgH="165100" progId="Equation.DSMT4">
                    <p:embed/>
                    <p:pic>
                      <p:nvPicPr>
                        <p:cNvPr id="45" name="Object 44"/>
                        <p:cNvPicPr/>
                        <p:nvPr/>
                      </p:nvPicPr>
                      <p:blipFill>
                        <a:blip r:embed="rId4"/>
                        <a:stretch>
                          <a:fillRect/>
                        </a:stretch>
                      </p:blipFill>
                      <p:spPr>
                        <a:xfrm>
                          <a:off x="7893256" y="1924680"/>
                          <a:ext cx="1310374" cy="266320"/>
                        </a:xfrm>
                        <a:prstGeom prst="rect">
                          <a:avLst/>
                        </a:prstGeom>
                      </p:spPr>
                    </p:pic>
                  </p:oleObj>
                </mc:Fallback>
              </mc:AlternateContent>
            </a:graphicData>
          </a:graphic>
        </p:graphicFrame>
        <p:sp>
          <p:nvSpPr>
            <p:cNvPr id="47" name="Rectangle 46"/>
            <p:cNvSpPr/>
            <p:nvPr/>
          </p:nvSpPr>
          <p:spPr>
            <a:xfrm>
              <a:off x="423334" y="3043430"/>
              <a:ext cx="8547100" cy="127000"/>
            </a:xfrm>
            <a:prstGeom prst="rect">
              <a:avLst/>
            </a:prstGeom>
            <a:solidFill>
              <a:srgbClr val="FFFF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rot="5400000">
              <a:off x="190792" y="1159848"/>
              <a:ext cx="119913" cy="124409"/>
            </a:xfrm>
            <a:prstGeom prst="rect">
              <a:avLst/>
            </a:prstGeom>
            <a:solidFill>
              <a:srgbClr val="00F30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H="1">
              <a:off x="1923572" y="1222053"/>
              <a:ext cx="2361" cy="1793354"/>
            </a:xfrm>
            <a:prstGeom prst="line">
              <a:avLst/>
            </a:prstGeom>
            <a:ln w="12700"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0" name="Arc 19"/>
            <p:cNvSpPr/>
            <p:nvPr/>
          </p:nvSpPr>
          <p:spPr>
            <a:xfrm>
              <a:off x="180958" y="-522843"/>
              <a:ext cx="3552766" cy="3552766"/>
            </a:xfrm>
            <a:prstGeom prst="arc">
              <a:avLst>
                <a:gd name="adj1" fmla="val 5441629"/>
                <a:gd name="adj2" fmla="val 10824018"/>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H="1">
              <a:off x="423334" y="1222053"/>
              <a:ext cx="1500238" cy="0"/>
            </a:xfrm>
            <a:prstGeom prst="line">
              <a:avLst/>
            </a:prstGeom>
            <a:ln w="12700"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7" name="Donut 6"/>
            <p:cNvSpPr/>
            <p:nvPr/>
          </p:nvSpPr>
          <p:spPr>
            <a:xfrm>
              <a:off x="4114801" y="1727202"/>
              <a:ext cx="1320799" cy="1320799"/>
            </a:xfrm>
            <a:prstGeom prst="donut">
              <a:avLst>
                <a:gd name="adj" fmla="val 3571"/>
              </a:avLst>
            </a:prstGeom>
            <a:solidFill>
              <a:srgbClr val="FF66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eeform 8"/>
            <p:cNvSpPr/>
            <p:nvPr/>
          </p:nvSpPr>
          <p:spPr>
            <a:xfrm>
              <a:off x="1926167" y="3014133"/>
              <a:ext cx="2434167" cy="33867"/>
            </a:xfrm>
            <a:custGeom>
              <a:avLst/>
              <a:gdLst>
                <a:gd name="connsiteX0" fmla="*/ 0 w 2434167"/>
                <a:gd name="connsiteY0" fmla="*/ 33867 h 33867"/>
                <a:gd name="connsiteX1" fmla="*/ 21167 w 2434167"/>
                <a:gd name="connsiteY1" fmla="*/ 25400 h 33867"/>
                <a:gd name="connsiteX2" fmla="*/ 33867 w 2434167"/>
                <a:gd name="connsiteY2" fmla="*/ 21167 h 33867"/>
                <a:gd name="connsiteX3" fmla="*/ 101600 w 2434167"/>
                <a:gd name="connsiteY3" fmla="*/ 25400 h 33867"/>
                <a:gd name="connsiteX4" fmla="*/ 156634 w 2434167"/>
                <a:gd name="connsiteY4" fmla="*/ 21167 h 33867"/>
                <a:gd name="connsiteX5" fmla="*/ 169334 w 2434167"/>
                <a:gd name="connsiteY5" fmla="*/ 16934 h 33867"/>
                <a:gd name="connsiteX6" fmla="*/ 182034 w 2434167"/>
                <a:gd name="connsiteY6" fmla="*/ 21167 h 33867"/>
                <a:gd name="connsiteX7" fmla="*/ 224367 w 2434167"/>
                <a:gd name="connsiteY7" fmla="*/ 25400 h 33867"/>
                <a:gd name="connsiteX8" fmla="*/ 292100 w 2434167"/>
                <a:gd name="connsiteY8" fmla="*/ 21167 h 33867"/>
                <a:gd name="connsiteX9" fmla="*/ 304800 w 2434167"/>
                <a:gd name="connsiteY9" fmla="*/ 16934 h 33867"/>
                <a:gd name="connsiteX10" fmla="*/ 351367 w 2434167"/>
                <a:gd name="connsiteY10" fmla="*/ 21167 h 33867"/>
                <a:gd name="connsiteX11" fmla="*/ 397934 w 2434167"/>
                <a:gd name="connsiteY11" fmla="*/ 16934 h 33867"/>
                <a:gd name="connsiteX12" fmla="*/ 427567 w 2434167"/>
                <a:gd name="connsiteY12" fmla="*/ 12700 h 33867"/>
                <a:gd name="connsiteX13" fmla="*/ 499534 w 2434167"/>
                <a:gd name="connsiteY13" fmla="*/ 16934 h 33867"/>
                <a:gd name="connsiteX14" fmla="*/ 567267 w 2434167"/>
                <a:gd name="connsiteY14" fmla="*/ 12700 h 33867"/>
                <a:gd name="connsiteX15" fmla="*/ 584200 w 2434167"/>
                <a:gd name="connsiteY15" fmla="*/ 16934 h 33867"/>
                <a:gd name="connsiteX16" fmla="*/ 651934 w 2434167"/>
                <a:gd name="connsiteY16" fmla="*/ 21167 h 33867"/>
                <a:gd name="connsiteX17" fmla="*/ 728134 w 2434167"/>
                <a:gd name="connsiteY17" fmla="*/ 21167 h 33867"/>
                <a:gd name="connsiteX18" fmla="*/ 753534 w 2434167"/>
                <a:gd name="connsiteY18" fmla="*/ 12700 h 33867"/>
                <a:gd name="connsiteX19" fmla="*/ 766234 w 2434167"/>
                <a:gd name="connsiteY19" fmla="*/ 8467 h 33867"/>
                <a:gd name="connsiteX20" fmla="*/ 795867 w 2434167"/>
                <a:gd name="connsiteY20" fmla="*/ 12700 h 33867"/>
                <a:gd name="connsiteX21" fmla="*/ 838200 w 2434167"/>
                <a:gd name="connsiteY21" fmla="*/ 21167 h 33867"/>
                <a:gd name="connsiteX22" fmla="*/ 1066800 w 2434167"/>
                <a:gd name="connsiteY22" fmla="*/ 21167 h 33867"/>
                <a:gd name="connsiteX23" fmla="*/ 1079500 w 2434167"/>
                <a:gd name="connsiteY23" fmla="*/ 25400 h 33867"/>
                <a:gd name="connsiteX24" fmla="*/ 1104900 w 2434167"/>
                <a:gd name="connsiteY24" fmla="*/ 16934 h 33867"/>
                <a:gd name="connsiteX25" fmla="*/ 1117600 w 2434167"/>
                <a:gd name="connsiteY25" fmla="*/ 12700 h 33867"/>
                <a:gd name="connsiteX26" fmla="*/ 1172634 w 2434167"/>
                <a:gd name="connsiteY26" fmla="*/ 16934 h 33867"/>
                <a:gd name="connsiteX27" fmla="*/ 1185334 w 2434167"/>
                <a:gd name="connsiteY27" fmla="*/ 21167 h 33867"/>
                <a:gd name="connsiteX28" fmla="*/ 1291167 w 2434167"/>
                <a:gd name="connsiteY28" fmla="*/ 16934 h 33867"/>
                <a:gd name="connsiteX29" fmla="*/ 1329267 w 2434167"/>
                <a:gd name="connsiteY29" fmla="*/ 4234 h 33867"/>
                <a:gd name="connsiteX30" fmla="*/ 1341967 w 2434167"/>
                <a:gd name="connsiteY30" fmla="*/ 0 h 33867"/>
                <a:gd name="connsiteX31" fmla="*/ 1354667 w 2434167"/>
                <a:gd name="connsiteY31" fmla="*/ 8467 h 33867"/>
                <a:gd name="connsiteX32" fmla="*/ 1426634 w 2434167"/>
                <a:gd name="connsiteY32" fmla="*/ 8467 h 33867"/>
                <a:gd name="connsiteX33" fmla="*/ 1519767 w 2434167"/>
                <a:gd name="connsiteY33" fmla="*/ 12700 h 33867"/>
                <a:gd name="connsiteX34" fmla="*/ 1579034 w 2434167"/>
                <a:gd name="connsiteY34" fmla="*/ 16934 h 33867"/>
                <a:gd name="connsiteX35" fmla="*/ 1608667 w 2434167"/>
                <a:gd name="connsiteY35" fmla="*/ 25400 h 33867"/>
                <a:gd name="connsiteX36" fmla="*/ 1651000 w 2434167"/>
                <a:gd name="connsiteY36" fmla="*/ 21167 h 33867"/>
                <a:gd name="connsiteX37" fmla="*/ 1676400 w 2434167"/>
                <a:gd name="connsiteY37" fmla="*/ 12700 h 33867"/>
                <a:gd name="connsiteX38" fmla="*/ 1714500 w 2434167"/>
                <a:gd name="connsiteY38" fmla="*/ 4234 h 33867"/>
                <a:gd name="connsiteX39" fmla="*/ 1824567 w 2434167"/>
                <a:gd name="connsiteY39" fmla="*/ 12700 h 33867"/>
                <a:gd name="connsiteX40" fmla="*/ 1921934 w 2434167"/>
                <a:gd name="connsiteY40" fmla="*/ 16934 h 33867"/>
                <a:gd name="connsiteX41" fmla="*/ 1993900 w 2434167"/>
                <a:gd name="connsiteY41" fmla="*/ 12700 h 33867"/>
                <a:gd name="connsiteX42" fmla="*/ 2125134 w 2434167"/>
                <a:gd name="connsiteY42" fmla="*/ 8467 h 33867"/>
                <a:gd name="connsiteX43" fmla="*/ 2163234 w 2434167"/>
                <a:gd name="connsiteY43" fmla="*/ 4234 h 33867"/>
                <a:gd name="connsiteX44" fmla="*/ 2341034 w 2434167"/>
                <a:gd name="connsiteY44" fmla="*/ 12700 h 33867"/>
                <a:gd name="connsiteX45" fmla="*/ 2408767 w 2434167"/>
                <a:gd name="connsiteY45" fmla="*/ 16934 h 33867"/>
                <a:gd name="connsiteX46" fmla="*/ 2434167 w 2434167"/>
                <a:gd name="connsiteY46" fmla="*/ 12700 h 33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434167" h="33867">
                  <a:moveTo>
                    <a:pt x="0" y="33867"/>
                  </a:moveTo>
                  <a:cubicBezTo>
                    <a:pt x="7056" y="31045"/>
                    <a:pt x="14052" y="28068"/>
                    <a:pt x="21167" y="25400"/>
                  </a:cubicBezTo>
                  <a:cubicBezTo>
                    <a:pt x="25345" y="23833"/>
                    <a:pt x="29405" y="21167"/>
                    <a:pt x="33867" y="21167"/>
                  </a:cubicBezTo>
                  <a:cubicBezTo>
                    <a:pt x="56489" y="21167"/>
                    <a:pt x="79022" y="23989"/>
                    <a:pt x="101600" y="25400"/>
                  </a:cubicBezTo>
                  <a:cubicBezTo>
                    <a:pt x="119945" y="23989"/>
                    <a:pt x="138377" y="23449"/>
                    <a:pt x="156634" y="21167"/>
                  </a:cubicBezTo>
                  <a:cubicBezTo>
                    <a:pt x="161062" y="20614"/>
                    <a:pt x="164872" y="16934"/>
                    <a:pt x="169334" y="16934"/>
                  </a:cubicBezTo>
                  <a:cubicBezTo>
                    <a:pt x="173796" y="16934"/>
                    <a:pt x="177624" y="20489"/>
                    <a:pt x="182034" y="21167"/>
                  </a:cubicBezTo>
                  <a:cubicBezTo>
                    <a:pt x="196050" y="23323"/>
                    <a:pt x="210256" y="23989"/>
                    <a:pt x="224367" y="25400"/>
                  </a:cubicBezTo>
                  <a:cubicBezTo>
                    <a:pt x="246945" y="23989"/>
                    <a:pt x="269603" y="23535"/>
                    <a:pt x="292100" y="21167"/>
                  </a:cubicBezTo>
                  <a:cubicBezTo>
                    <a:pt x="296538" y="20700"/>
                    <a:pt x="300338" y="16934"/>
                    <a:pt x="304800" y="16934"/>
                  </a:cubicBezTo>
                  <a:cubicBezTo>
                    <a:pt x="320386" y="16934"/>
                    <a:pt x="335845" y="19756"/>
                    <a:pt x="351367" y="21167"/>
                  </a:cubicBezTo>
                  <a:cubicBezTo>
                    <a:pt x="366889" y="19756"/>
                    <a:pt x="382443" y="18655"/>
                    <a:pt x="397934" y="16934"/>
                  </a:cubicBezTo>
                  <a:cubicBezTo>
                    <a:pt x="407851" y="15832"/>
                    <a:pt x="417589" y="12700"/>
                    <a:pt x="427567" y="12700"/>
                  </a:cubicBezTo>
                  <a:cubicBezTo>
                    <a:pt x="451597" y="12700"/>
                    <a:pt x="475545" y="15523"/>
                    <a:pt x="499534" y="16934"/>
                  </a:cubicBezTo>
                  <a:cubicBezTo>
                    <a:pt x="522112" y="15523"/>
                    <a:pt x="544645" y="12700"/>
                    <a:pt x="567267" y="12700"/>
                  </a:cubicBezTo>
                  <a:cubicBezTo>
                    <a:pt x="573085" y="12700"/>
                    <a:pt x="578411" y="16355"/>
                    <a:pt x="584200" y="16934"/>
                  </a:cubicBezTo>
                  <a:cubicBezTo>
                    <a:pt x="606710" y="19185"/>
                    <a:pt x="629356" y="19756"/>
                    <a:pt x="651934" y="21167"/>
                  </a:cubicBezTo>
                  <a:cubicBezTo>
                    <a:pt x="682472" y="31345"/>
                    <a:pt x="671055" y="29321"/>
                    <a:pt x="728134" y="21167"/>
                  </a:cubicBezTo>
                  <a:cubicBezTo>
                    <a:pt x="736969" y="19905"/>
                    <a:pt x="745067" y="15522"/>
                    <a:pt x="753534" y="12700"/>
                  </a:cubicBezTo>
                  <a:lnTo>
                    <a:pt x="766234" y="8467"/>
                  </a:lnTo>
                  <a:cubicBezTo>
                    <a:pt x="776112" y="9878"/>
                    <a:pt x="786041" y="10966"/>
                    <a:pt x="795867" y="12700"/>
                  </a:cubicBezTo>
                  <a:cubicBezTo>
                    <a:pt x="810039" y="15201"/>
                    <a:pt x="838200" y="21167"/>
                    <a:pt x="838200" y="21167"/>
                  </a:cubicBezTo>
                  <a:cubicBezTo>
                    <a:pt x="916039" y="19269"/>
                    <a:pt x="990345" y="11611"/>
                    <a:pt x="1066800" y="21167"/>
                  </a:cubicBezTo>
                  <a:cubicBezTo>
                    <a:pt x="1071228" y="21720"/>
                    <a:pt x="1075267" y="23989"/>
                    <a:pt x="1079500" y="25400"/>
                  </a:cubicBezTo>
                  <a:lnTo>
                    <a:pt x="1104900" y="16934"/>
                  </a:lnTo>
                  <a:lnTo>
                    <a:pt x="1117600" y="12700"/>
                  </a:lnTo>
                  <a:cubicBezTo>
                    <a:pt x="1135945" y="14111"/>
                    <a:pt x="1154377" y="14652"/>
                    <a:pt x="1172634" y="16934"/>
                  </a:cubicBezTo>
                  <a:cubicBezTo>
                    <a:pt x="1177062" y="17487"/>
                    <a:pt x="1180872" y="21167"/>
                    <a:pt x="1185334" y="21167"/>
                  </a:cubicBezTo>
                  <a:cubicBezTo>
                    <a:pt x="1220640" y="21167"/>
                    <a:pt x="1255889" y="18345"/>
                    <a:pt x="1291167" y="16934"/>
                  </a:cubicBezTo>
                  <a:lnTo>
                    <a:pt x="1329267" y="4234"/>
                  </a:lnTo>
                  <a:lnTo>
                    <a:pt x="1341967" y="0"/>
                  </a:lnTo>
                  <a:cubicBezTo>
                    <a:pt x="1346200" y="2822"/>
                    <a:pt x="1350116" y="6192"/>
                    <a:pt x="1354667" y="8467"/>
                  </a:cubicBezTo>
                  <a:cubicBezTo>
                    <a:pt x="1376971" y="19619"/>
                    <a:pt x="1403689" y="10106"/>
                    <a:pt x="1426634" y="8467"/>
                  </a:cubicBezTo>
                  <a:lnTo>
                    <a:pt x="1519767" y="12700"/>
                  </a:lnTo>
                  <a:cubicBezTo>
                    <a:pt x="1539543" y="13799"/>
                    <a:pt x="1559349" y="14747"/>
                    <a:pt x="1579034" y="16934"/>
                  </a:cubicBezTo>
                  <a:cubicBezTo>
                    <a:pt x="1587007" y="17820"/>
                    <a:pt x="1600640" y="22724"/>
                    <a:pt x="1608667" y="25400"/>
                  </a:cubicBezTo>
                  <a:cubicBezTo>
                    <a:pt x="1622778" y="23989"/>
                    <a:pt x="1637062" y="23780"/>
                    <a:pt x="1651000" y="21167"/>
                  </a:cubicBezTo>
                  <a:cubicBezTo>
                    <a:pt x="1659772" y="19522"/>
                    <a:pt x="1667649" y="14450"/>
                    <a:pt x="1676400" y="12700"/>
                  </a:cubicBezTo>
                  <a:cubicBezTo>
                    <a:pt x="1703272" y="7326"/>
                    <a:pt x="1690586" y="10212"/>
                    <a:pt x="1714500" y="4234"/>
                  </a:cubicBezTo>
                  <a:cubicBezTo>
                    <a:pt x="1768946" y="12011"/>
                    <a:pt x="1738923" y="8622"/>
                    <a:pt x="1824567" y="12700"/>
                  </a:cubicBezTo>
                  <a:lnTo>
                    <a:pt x="1921934" y="16934"/>
                  </a:lnTo>
                  <a:cubicBezTo>
                    <a:pt x="1957875" y="28913"/>
                    <a:pt x="1910948" y="15376"/>
                    <a:pt x="1993900" y="12700"/>
                  </a:cubicBezTo>
                  <a:lnTo>
                    <a:pt x="2125134" y="8467"/>
                  </a:lnTo>
                  <a:cubicBezTo>
                    <a:pt x="2137834" y="7056"/>
                    <a:pt x="2150458" y="3984"/>
                    <a:pt x="2163234" y="4234"/>
                  </a:cubicBezTo>
                  <a:cubicBezTo>
                    <a:pt x="2222556" y="5397"/>
                    <a:pt x="2341034" y="12700"/>
                    <a:pt x="2341034" y="12700"/>
                  </a:cubicBezTo>
                  <a:cubicBezTo>
                    <a:pt x="2379888" y="25652"/>
                    <a:pt x="2357554" y="22055"/>
                    <a:pt x="2408767" y="16934"/>
                  </a:cubicBezTo>
                  <a:cubicBezTo>
                    <a:pt x="2425483" y="11361"/>
                    <a:pt x="2417005" y="12700"/>
                    <a:pt x="2434167" y="12700"/>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a:off x="1926167" y="3395128"/>
              <a:ext cx="2434167" cy="0"/>
            </a:xfrm>
            <a:prstGeom prst="straightConnector1">
              <a:avLst/>
            </a:prstGeom>
            <a:ln w="12700" cmpd="sng">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650066" y="3310467"/>
              <a:ext cx="1083657" cy="1858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54" name="Object 53"/>
            <p:cNvGraphicFramePr>
              <a:graphicFrameLocks noChangeAspect="1"/>
            </p:cNvGraphicFramePr>
            <p:nvPr/>
          </p:nvGraphicFramePr>
          <p:xfrm>
            <a:off x="2733675" y="3272097"/>
            <a:ext cx="876300" cy="246062"/>
          </p:xfrm>
          <a:graphic>
            <a:graphicData uri="http://schemas.openxmlformats.org/presentationml/2006/ole">
              <mc:AlternateContent xmlns:mc="http://schemas.openxmlformats.org/markup-compatibility/2006">
                <mc:Choice xmlns:v="urn:schemas-microsoft-com:vml" Requires="v">
                  <p:oleObj spid="_x0000_s11450" name="Equation" r:id="rId5" imgW="546100" imgH="152400" progId="Equation.DSMT4">
                    <p:embed/>
                  </p:oleObj>
                </mc:Choice>
                <mc:Fallback>
                  <p:oleObj name="Equation" r:id="rId5" imgW="546100" imgH="152400" progId="Equation.DSMT4">
                    <p:embed/>
                    <p:pic>
                      <p:nvPicPr>
                        <p:cNvPr id="54" name="Object 53"/>
                        <p:cNvPicPr/>
                        <p:nvPr/>
                      </p:nvPicPr>
                      <p:blipFill>
                        <a:blip r:embed="rId6"/>
                        <a:stretch>
                          <a:fillRect/>
                        </a:stretch>
                      </p:blipFill>
                      <p:spPr>
                        <a:xfrm>
                          <a:off x="2733675" y="3272097"/>
                          <a:ext cx="876300" cy="246062"/>
                        </a:xfrm>
                        <a:prstGeom prst="rect">
                          <a:avLst/>
                        </a:prstGeom>
                      </p:spPr>
                    </p:pic>
                  </p:oleObj>
                </mc:Fallback>
              </mc:AlternateContent>
            </a:graphicData>
          </a:graphic>
        </p:graphicFrame>
        <p:graphicFrame>
          <p:nvGraphicFramePr>
            <p:cNvPr id="69" name="Object 68"/>
            <p:cNvGraphicFramePr>
              <a:graphicFrameLocks noChangeAspect="1"/>
            </p:cNvGraphicFramePr>
            <p:nvPr/>
          </p:nvGraphicFramePr>
          <p:xfrm>
            <a:off x="2650066" y="2685520"/>
            <a:ext cx="733425" cy="328613"/>
          </p:xfrm>
          <a:graphic>
            <a:graphicData uri="http://schemas.openxmlformats.org/presentationml/2006/ole">
              <mc:AlternateContent xmlns:mc="http://schemas.openxmlformats.org/markup-compatibility/2006">
                <mc:Choice xmlns:v="urn:schemas-microsoft-com:vml" Requires="v">
                  <p:oleObj spid="_x0000_s11451" name="Equation" r:id="rId7" imgW="457200" imgH="203200" progId="Equation.DSMT4">
                    <p:embed/>
                  </p:oleObj>
                </mc:Choice>
                <mc:Fallback>
                  <p:oleObj name="Equation" r:id="rId7" imgW="457200" imgH="203200" progId="Equation.DSMT4">
                    <p:embed/>
                    <p:pic>
                      <p:nvPicPr>
                        <p:cNvPr id="69" name="Object 68"/>
                        <p:cNvPicPr/>
                        <p:nvPr/>
                      </p:nvPicPr>
                      <p:blipFill>
                        <a:blip r:embed="rId8"/>
                        <a:stretch>
                          <a:fillRect/>
                        </a:stretch>
                      </p:blipFill>
                      <p:spPr>
                        <a:xfrm>
                          <a:off x="2650066" y="2685520"/>
                          <a:ext cx="733425" cy="328613"/>
                        </a:xfrm>
                        <a:prstGeom prst="rect">
                          <a:avLst/>
                        </a:prstGeom>
                      </p:spPr>
                    </p:pic>
                  </p:oleObj>
                </mc:Fallback>
              </mc:AlternateContent>
            </a:graphicData>
          </a:graphic>
        </p:graphicFrame>
        <p:sp>
          <p:nvSpPr>
            <p:cNvPr id="19" name="Freeform 18"/>
            <p:cNvSpPr/>
            <p:nvPr/>
          </p:nvSpPr>
          <p:spPr>
            <a:xfrm>
              <a:off x="5490634" y="3041650"/>
              <a:ext cx="1171575" cy="57150"/>
            </a:xfrm>
            <a:custGeom>
              <a:avLst/>
              <a:gdLst>
                <a:gd name="connsiteX0" fmla="*/ 0 w 1171575"/>
                <a:gd name="connsiteY0" fmla="*/ 3175 h 57150"/>
                <a:gd name="connsiteX1" fmla="*/ 149225 w 1171575"/>
                <a:gd name="connsiteY1" fmla="*/ 53975 h 57150"/>
                <a:gd name="connsiteX2" fmla="*/ 1022350 w 1171575"/>
                <a:gd name="connsiteY2" fmla="*/ 57150 h 57150"/>
                <a:gd name="connsiteX3" fmla="*/ 1171575 w 1171575"/>
                <a:gd name="connsiteY3" fmla="*/ 0 h 57150"/>
                <a:gd name="connsiteX4" fmla="*/ 0 w 1171575"/>
                <a:gd name="connsiteY4" fmla="*/ 3175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575" h="57150">
                  <a:moveTo>
                    <a:pt x="0" y="3175"/>
                  </a:moveTo>
                  <a:lnTo>
                    <a:pt x="149225" y="53975"/>
                  </a:lnTo>
                  <a:lnTo>
                    <a:pt x="1022350" y="57150"/>
                  </a:lnTo>
                  <a:lnTo>
                    <a:pt x="1171575" y="0"/>
                  </a:lnTo>
                  <a:lnTo>
                    <a:pt x="0" y="3175"/>
                  </a:lnTo>
                  <a:close/>
                </a:path>
              </a:pathLst>
            </a:cu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0" name="Object 69"/>
            <p:cNvGraphicFramePr>
              <a:graphicFrameLocks noChangeAspect="1"/>
            </p:cNvGraphicFramePr>
            <p:nvPr/>
          </p:nvGraphicFramePr>
          <p:xfrm>
            <a:off x="5787497" y="2673350"/>
            <a:ext cx="528637" cy="328613"/>
          </p:xfrm>
          <a:graphic>
            <a:graphicData uri="http://schemas.openxmlformats.org/presentationml/2006/ole">
              <mc:AlternateContent xmlns:mc="http://schemas.openxmlformats.org/markup-compatibility/2006">
                <mc:Choice xmlns:v="urn:schemas-microsoft-com:vml" Requires="v">
                  <p:oleObj spid="_x0000_s11452" name="Equation" r:id="rId9" imgW="330200" imgH="203200" progId="Equation.DSMT4">
                    <p:embed/>
                  </p:oleObj>
                </mc:Choice>
                <mc:Fallback>
                  <p:oleObj name="Equation" r:id="rId9" imgW="330200" imgH="203200" progId="Equation.DSMT4">
                    <p:embed/>
                    <p:pic>
                      <p:nvPicPr>
                        <p:cNvPr id="70" name="Object 69"/>
                        <p:cNvPicPr/>
                        <p:nvPr/>
                      </p:nvPicPr>
                      <p:blipFill>
                        <a:blip r:embed="rId10"/>
                        <a:stretch>
                          <a:fillRect/>
                        </a:stretch>
                      </p:blipFill>
                      <p:spPr>
                        <a:xfrm>
                          <a:off x="5787497" y="2673350"/>
                          <a:ext cx="528637" cy="328613"/>
                        </a:xfrm>
                        <a:prstGeom prst="rect">
                          <a:avLst/>
                        </a:prstGeom>
                      </p:spPr>
                    </p:pic>
                  </p:oleObj>
                </mc:Fallback>
              </mc:AlternateContent>
            </a:graphicData>
          </a:graphic>
        </p:graphicFrame>
        <p:graphicFrame>
          <p:nvGraphicFramePr>
            <p:cNvPr id="72" name="Object 71"/>
            <p:cNvGraphicFramePr>
              <a:graphicFrameLocks noChangeAspect="1"/>
            </p:cNvGraphicFramePr>
            <p:nvPr/>
          </p:nvGraphicFramePr>
          <p:xfrm>
            <a:off x="6765396" y="3213618"/>
            <a:ext cx="896938" cy="266700"/>
          </p:xfrm>
          <a:graphic>
            <a:graphicData uri="http://schemas.openxmlformats.org/presentationml/2006/ole">
              <mc:AlternateContent xmlns:mc="http://schemas.openxmlformats.org/markup-compatibility/2006">
                <mc:Choice xmlns:v="urn:schemas-microsoft-com:vml" Requires="v">
                  <p:oleObj spid="_x0000_s11453" name="Equation" r:id="rId11" imgW="558800" imgH="165100" progId="Equation.DSMT4">
                    <p:embed/>
                  </p:oleObj>
                </mc:Choice>
                <mc:Fallback>
                  <p:oleObj name="Equation" r:id="rId11" imgW="558800" imgH="165100" progId="Equation.DSMT4">
                    <p:embed/>
                    <p:pic>
                      <p:nvPicPr>
                        <p:cNvPr id="72" name="Object 71"/>
                        <p:cNvPicPr/>
                        <p:nvPr/>
                      </p:nvPicPr>
                      <p:blipFill>
                        <a:blip r:embed="rId12"/>
                        <a:stretch>
                          <a:fillRect/>
                        </a:stretch>
                      </p:blipFill>
                      <p:spPr>
                        <a:xfrm>
                          <a:off x="6765396" y="3213618"/>
                          <a:ext cx="896938" cy="266700"/>
                        </a:xfrm>
                        <a:prstGeom prst="rect">
                          <a:avLst/>
                        </a:prstGeom>
                      </p:spPr>
                    </p:pic>
                  </p:oleObj>
                </mc:Fallback>
              </mc:AlternateContent>
            </a:graphicData>
          </a:graphic>
        </p:graphicFrame>
        <p:sp>
          <p:nvSpPr>
            <p:cNvPr id="22" name="Right Triangle 21"/>
            <p:cNvSpPr/>
            <p:nvPr/>
          </p:nvSpPr>
          <p:spPr>
            <a:xfrm>
              <a:off x="8729134" y="2243685"/>
              <a:ext cx="228601" cy="804315"/>
            </a:xfrm>
            <a:prstGeom prst="rtTriangle">
              <a:avLst/>
            </a:prstGeom>
            <a:solidFill>
              <a:srgbClr val="0000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Freeform 24"/>
            <p:cNvSpPr/>
            <p:nvPr/>
          </p:nvSpPr>
          <p:spPr>
            <a:xfrm>
              <a:off x="8417984" y="2486025"/>
              <a:ext cx="304800" cy="501650"/>
            </a:xfrm>
            <a:custGeom>
              <a:avLst/>
              <a:gdLst>
                <a:gd name="connsiteX0" fmla="*/ 304800 w 304800"/>
                <a:gd name="connsiteY0" fmla="*/ 282575 h 501650"/>
                <a:gd name="connsiteX1" fmla="*/ 263525 w 304800"/>
                <a:gd name="connsiteY1" fmla="*/ 285750 h 501650"/>
                <a:gd name="connsiteX2" fmla="*/ 206375 w 304800"/>
                <a:gd name="connsiteY2" fmla="*/ 9525 h 501650"/>
                <a:gd name="connsiteX3" fmla="*/ 180975 w 304800"/>
                <a:gd name="connsiteY3" fmla="*/ 495300 h 501650"/>
                <a:gd name="connsiteX4" fmla="*/ 104775 w 304800"/>
                <a:gd name="connsiteY4" fmla="*/ 6350 h 501650"/>
                <a:gd name="connsiteX5" fmla="*/ 82550 w 304800"/>
                <a:gd name="connsiteY5" fmla="*/ 501650 h 501650"/>
                <a:gd name="connsiteX6" fmla="*/ 12700 w 304800"/>
                <a:gd name="connsiteY6" fmla="*/ 0 h 501650"/>
                <a:gd name="connsiteX7" fmla="*/ 0 w 304800"/>
                <a:gd name="connsiteY7" fmla="*/ 333375 h 50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0" h="501650">
                  <a:moveTo>
                    <a:pt x="304800" y="282575"/>
                  </a:moveTo>
                  <a:lnTo>
                    <a:pt x="263525" y="285750"/>
                  </a:lnTo>
                  <a:lnTo>
                    <a:pt x="206375" y="9525"/>
                  </a:lnTo>
                  <a:lnTo>
                    <a:pt x="180975" y="495300"/>
                  </a:lnTo>
                  <a:lnTo>
                    <a:pt x="104775" y="6350"/>
                  </a:lnTo>
                  <a:lnTo>
                    <a:pt x="82550" y="501650"/>
                  </a:lnTo>
                  <a:lnTo>
                    <a:pt x="12700" y="0"/>
                  </a:lnTo>
                  <a:lnTo>
                    <a:pt x="0" y="333375"/>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9" name="Object 28"/>
            <p:cNvGraphicFramePr>
              <a:graphicFrameLocks noChangeAspect="1"/>
            </p:cNvGraphicFramePr>
            <p:nvPr/>
          </p:nvGraphicFramePr>
          <p:xfrm>
            <a:off x="5490634" y="3251459"/>
            <a:ext cx="974725" cy="266700"/>
          </p:xfrm>
          <a:graphic>
            <a:graphicData uri="http://schemas.openxmlformats.org/presentationml/2006/ole">
              <mc:AlternateContent xmlns:mc="http://schemas.openxmlformats.org/markup-compatibility/2006">
                <mc:Choice xmlns:v="urn:schemas-microsoft-com:vml" Requires="v">
                  <p:oleObj spid="_x0000_s11454" name="Equation" r:id="rId13" imgW="609600" imgH="165100" progId="Equation.DSMT4">
                    <p:embed/>
                  </p:oleObj>
                </mc:Choice>
                <mc:Fallback>
                  <p:oleObj name="Equation" r:id="rId13" imgW="609600" imgH="165100" progId="Equation.DSMT4">
                    <p:embed/>
                    <p:pic>
                      <p:nvPicPr>
                        <p:cNvPr id="29" name="Object 28"/>
                        <p:cNvPicPr/>
                        <p:nvPr/>
                      </p:nvPicPr>
                      <p:blipFill>
                        <a:blip r:embed="rId14"/>
                        <a:stretch>
                          <a:fillRect/>
                        </a:stretch>
                      </p:blipFill>
                      <p:spPr>
                        <a:xfrm>
                          <a:off x="5490634" y="3251459"/>
                          <a:ext cx="974725" cy="266700"/>
                        </a:xfrm>
                        <a:prstGeom prst="rect">
                          <a:avLst/>
                        </a:prstGeom>
                      </p:spPr>
                    </p:pic>
                  </p:oleObj>
                </mc:Fallback>
              </mc:AlternateContent>
            </a:graphicData>
          </a:graphic>
        </p:graphicFrame>
        <p:graphicFrame>
          <p:nvGraphicFramePr>
            <p:cNvPr id="30" name="Object 29"/>
            <p:cNvGraphicFramePr>
              <a:graphicFrameLocks noChangeAspect="1"/>
            </p:cNvGraphicFramePr>
            <p:nvPr/>
          </p:nvGraphicFramePr>
          <p:xfrm>
            <a:off x="7955551" y="3251200"/>
            <a:ext cx="1096963" cy="266700"/>
          </p:xfrm>
          <a:graphic>
            <a:graphicData uri="http://schemas.openxmlformats.org/presentationml/2006/ole">
              <mc:AlternateContent xmlns:mc="http://schemas.openxmlformats.org/markup-compatibility/2006">
                <mc:Choice xmlns:v="urn:schemas-microsoft-com:vml" Requires="v">
                  <p:oleObj spid="_x0000_s11455" name="Equation" r:id="rId15" imgW="685800" imgH="165100" progId="Equation.DSMT4">
                    <p:embed/>
                  </p:oleObj>
                </mc:Choice>
                <mc:Fallback>
                  <p:oleObj name="Equation" r:id="rId15" imgW="685800" imgH="165100" progId="Equation.DSMT4">
                    <p:embed/>
                    <p:pic>
                      <p:nvPicPr>
                        <p:cNvPr id="30" name="Object 29"/>
                        <p:cNvPicPr/>
                        <p:nvPr/>
                      </p:nvPicPr>
                      <p:blipFill>
                        <a:blip r:embed="rId16"/>
                        <a:stretch>
                          <a:fillRect/>
                        </a:stretch>
                      </p:blipFill>
                      <p:spPr>
                        <a:xfrm>
                          <a:off x="7955551" y="3251200"/>
                          <a:ext cx="1096963" cy="266700"/>
                        </a:xfrm>
                        <a:prstGeom prst="rect">
                          <a:avLst/>
                        </a:prstGeom>
                      </p:spPr>
                    </p:pic>
                  </p:oleObj>
                </mc:Fallback>
              </mc:AlternateContent>
            </a:graphicData>
          </a:graphic>
        </p:graphicFrame>
        <p:cxnSp>
          <p:nvCxnSpPr>
            <p:cNvPr id="3" name="Straight Arrow Connector 2"/>
            <p:cNvCxnSpPr/>
            <p:nvPr/>
          </p:nvCxnSpPr>
          <p:spPr>
            <a:xfrm>
              <a:off x="6828367" y="3098800"/>
              <a:ext cx="655108" cy="0"/>
            </a:xfrm>
            <a:prstGeom prst="straightConnector1">
              <a:avLst/>
            </a:prstGeom>
            <a:ln w="5715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33" name="Object 32"/>
            <p:cNvGraphicFramePr>
              <a:graphicFrameLocks noChangeAspect="1"/>
            </p:cNvGraphicFramePr>
            <p:nvPr/>
          </p:nvGraphicFramePr>
          <p:xfrm>
            <a:off x="2161647" y="2465388"/>
            <a:ext cx="1711325" cy="266700"/>
          </p:xfrm>
          <a:graphic>
            <a:graphicData uri="http://schemas.openxmlformats.org/presentationml/2006/ole">
              <mc:AlternateContent xmlns:mc="http://schemas.openxmlformats.org/markup-compatibility/2006">
                <mc:Choice xmlns:v="urn:schemas-microsoft-com:vml" Requires="v">
                  <p:oleObj spid="_x0000_s11456" name="Equation" r:id="rId17" imgW="1066800" imgH="165100" progId="Equation.DSMT4">
                    <p:embed/>
                  </p:oleObj>
                </mc:Choice>
                <mc:Fallback>
                  <p:oleObj name="Equation" r:id="rId17" imgW="1066800" imgH="165100" progId="Equation.DSMT4">
                    <p:embed/>
                    <p:pic>
                      <p:nvPicPr>
                        <p:cNvPr id="33" name="Object 32"/>
                        <p:cNvPicPr/>
                        <p:nvPr/>
                      </p:nvPicPr>
                      <p:blipFill>
                        <a:blip r:embed="rId18"/>
                        <a:stretch>
                          <a:fillRect/>
                        </a:stretch>
                      </p:blipFill>
                      <p:spPr>
                        <a:xfrm>
                          <a:off x="2161647" y="2465388"/>
                          <a:ext cx="1711325" cy="266700"/>
                        </a:xfrm>
                        <a:prstGeom prst="rect">
                          <a:avLst/>
                        </a:prstGeom>
                      </p:spPr>
                    </p:pic>
                  </p:oleObj>
                </mc:Fallback>
              </mc:AlternateContent>
            </a:graphicData>
          </a:graphic>
        </p:graphicFrame>
        <p:graphicFrame>
          <p:nvGraphicFramePr>
            <p:cNvPr id="34" name="Object 33"/>
            <p:cNvGraphicFramePr>
              <a:graphicFrameLocks noChangeAspect="1"/>
            </p:cNvGraphicFramePr>
            <p:nvPr/>
          </p:nvGraphicFramePr>
          <p:xfrm>
            <a:off x="1980172" y="1791521"/>
            <a:ext cx="1078791" cy="328076"/>
          </p:xfrm>
          <a:graphic>
            <a:graphicData uri="http://schemas.openxmlformats.org/presentationml/2006/ole">
              <mc:AlternateContent xmlns:mc="http://schemas.openxmlformats.org/markup-compatibility/2006">
                <mc:Choice xmlns:v="urn:schemas-microsoft-com:vml" Requires="v">
                  <p:oleObj spid="_x0000_s11457" name="Equation" r:id="rId19" imgW="673100" imgH="203200" progId="Equation.DSMT4">
                    <p:embed/>
                  </p:oleObj>
                </mc:Choice>
                <mc:Fallback>
                  <p:oleObj name="Equation" r:id="rId19" imgW="673100" imgH="203200" progId="Equation.DSMT4">
                    <p:embed/>
                    <p:pic>
                      <p:nvPicPr>
                        <p:cNvPr id="34" name="Object 33"/>
                        <p:cNvPicPr/>
                        <p:nvPr/>
                      </p:nvPicPr>
                      <p:blipFill>
                        <a:blip r:embed="rId20"/>
                        <a:stretch>
                          <a:fillRect/>
                        </a:stretch>
                      </p:blipFill>
                      <p:spPr>
                        <a:xfrm>
                          <a:off x="1980172" y="1791521"/>
                          <a:ext cx="1078791" cy="328076"/>
                        </a:xfrm>
                        <a:prstGeom prst="rect">
                          <a:avLst/>
                        </a:prstGeom>
                      </p:spPr>
                    </p:pic>
                  </p:oleObj>
                </mc:Fallback>
              </mc:AlternateContent>
            </a:graphicData>
          </a:graphic>
        </p:graphicFrame>
        <p:graphicFrame>
          <p:nvGraphicFramePr>
            <p:cNvPr id="60" name="Object 59">
              <a:extLst>
                <a:ext uri="{FF2B5EF4-FFF2-40B4-BE49-F238E27FC236}">
                  <a16:creationId xmlns:a16="http://schemas.microsoft.com/office/drawing/2014/main" id="{766C5679-E06A-F948-B486-AA920E39B117}"/>
                </a:ext>
              </a:extLst>
            </p:cNvPr>
            <p:cNvGraphicFramePr>
              <a:graphicFrameLocks noChangeAspect="1"/>
            </p:cNvGraphicFramePr>
            <p:nvPr>
              <p:extLst>
                <p:ext uri="{D42A27DB-BD31-4B8C-83A1-F6EECF244321}">
                  <p14:modId xmlns:p14="http://schemas.microsoft.com/office/powerpoint/2010/main" val="3552386085"/>
                </p:ext>
              </p:extLst>
            </p:nvPr>
          </p:nvGraphicFramePr>
          <p:xfrm>
            <a:off x="-171741" y="806142"/>
            <a:ext cx="899314" cy="328076"/>
          </p:xfrm>
          <a:graphic>
            <a:graphicData uri="http://schemas.openxmlformats.org/presentationml/2006/ole">
              <mc:AlternateContent xmlns:mc="http://schemas.openxmlformats.org/markup-compatibility/2006">
                <mc:Choice xmlns:v="urn:schemas-microsoft-com:vml" Requires="v">
                  <p:oleObj spid="_x0000_s11458" name="Equation" r:id="rId21" imgW="558800" imgH="203200" progId="Equation.DSMT4">
                    <p:embed/>
                  </p:oleObj>
                </mc:Choice>
                <mc:Fallback>
                  <p:oleObj name="Equation" r:id="rId21" imgW="558800" imgH="203200" progId="Equation.DSMT4">
                    <p:embed/>
                    <p:pic>
                      <p:nvPicPr>
                        <p:cNvPr id="45" name="Object 44"/>
                        <p:cNvPicPr/>
                        <p:nvPr/>
                      </p:nvPicPr>
                      <p:blipFill>
                        <a:blip r:embed="rId22"/>
                        <a:stretch>
                          <a:fillRect/>
                        </a:stretch>
                      </p:blipFill>
                      <p:spPr>
                        <a:xfrm>
                          <a:off x="-171741" y="806142"/>
                          <a:ext cx="899314" cy="328076"/>
                        </a:xfrm>
                        <a:prstGeom prst="rect">
                          <a:avLst/>
                        </a:prstGeom>
                      </p:spPr>
                    </p:pic>
                  </p:oleObj>
                </mc:Fallback>
              </mc:AlternateContent>
            </a:graphicData>
          </a:graphic>
        </p:graphicFrame>
      </p:grpSp>
      <p:graphicFrame>
        <p:nvGraphicFramePr>
          <p:cNvPr id="31" name="Object 30"/>
          <p:cNvGraphicFramePr>
            <a:graphicFrameLocks noChangeAspect="1"/>
          </p:cNvGraphicFramePr>
          <p:nvPr/>
        </p:nvGraphicFramePr>
        <p:xfrm>
          <a:off x="207963" y="3095625"/>
          <a:ext cx="8855075" cy="390525"/>
        </p:xfrm>
        <a:graphic>
          <a:graphicData uri="http://schemas.openxmlformats.org/presentationml/2006/ole">
            <mc:AlternateContent xmlns:mc="http://schemas.openxmlformats.org/markup-compatibility/2006">
              <mc:Choice xmlns:v="urn:schemas-microsoft-com:vml" Requires="v">
                <p:oleObj spid="_x0000_s11459" name="Equation" r:id="rId23" imgW="6057900" imgH="266700" progId="Equation.DSMT4">
                  <p:embed/>
                </p:oleObj>
              </mc:Choice>
              <mc:Fallback>
                <p:oleObj name="Equation" r:id="rId23" imgW="6057900" imgH="266700" progId="Equation.DSMT4">
                  <p:embed/>
                  <p:pic>
                    <p:nvPicPr>
                      <p:cNvPr id="31" name="Object 30"/>
                      <p:cNvPicPr/>
                      <p:nvPr/>
                    </p:nvPicPr>
                    <p:blipFill>
                      <a:blip r:embed="rId24"/>
                      <a:stretch>
                        <a:fillRect/>
                      </a:stretch>
                    </p:blipFill>
                    <p:spPr>
                      <a:xfrm>
                        <a:off x="207963" y="3095625"/>
                        <a:ext cx="8855075" cy="390525"/>
                      </a:xfrm>
                      <a:prstGeom prst="rect">
                        <a:avLst/>
                      </a:prstGeom>
                    </p:spPr>
                  </p:pic>
                </p:oleObj>
              </mc:Fallback>
            </mc:AlternateContent>
          </a:graphicData>
        </a:graphic>
      </p:graphicFrame>
      <p:graphicFrame>
        <p:nvGraphicFramePr>
          <p:cNvPr id="32" name="Object 31"/>
          <p:cNvGraphicFramePr>
            <a:graphicFrameLocks noChangeAspect="1"/>
          </p:cNvGraphicFramePr>
          <p:nvPr/>
        </p:nvGraphicFramePr>
        <p:xfrm>
          <a:off x="433332" y="3724275"/>
          <a:ext cx="482600" cy="223837"/>
        </p:xfrm>
        <a:graphic>
          <a:graphicData uri="http://schemas.openxmlformats.org/presentationml/2006/ole">
            <mc:AlternateContent xmlns:mc="http://schemas.openxmlformats.org/markup-compatibility/2006">
              <mc:Choice xmlns:v="urn:schemas-microsoft-com:vml" Requires="v">
                <p:oleObj spid="_x0000_s11460" name="Equation" r:id="rId25" imgW="330200" imgH="152400" progId="Equation.DSMT4">
                  <p:embed/>
                </p:oleObj>
              </mc:Choice>
              <mc:Fallback>
                <p:oleObj name="Equation" r:id="rId25" imgW="330200" imgH="152400" progId="Equation.DSMT4">
                  <p:embed/>
                  <p:pic>
                    <p:nvPicPr>
                      <p:cNvPr id="32" name="Object 31"/>
                      <p:cNvPicPr/>
                      <p:nvPr/>
                    </p:nvPicPr>
                    <p:blipFill>
                      <a:blip r:embed="rId26"/>
                      <a:stretch>
                        <a:fillRect/>
                      </a:stretch>
                    </p:blipFill>
                    <p:spPr>
                      <a:xfrm>
                        <a:off x="433332" y="3724275"/>
                        <a:ext cx="482600" cy="223837"/>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362877569"/>
              </p:ext>
            </p:extLst>
          </p:nvPr>
        </p:nvGraphicFramePr>
        <p:xfrm>
          <a:off x="236538" y="5089525"/>
          <a:ext cx="8710612" cy="1341438"/>
        </p:xfrm>
        <a:graphic>
          <a:graphicData uri="http://schemas.openxmlformats.org/presentationml/2006/ole">
            <mc:AlternateContent xmlns:mc="http://schemas.openxmlformats.org/markup-compatibility/2006">
              <mc:Choice xmlns:v="urn:schemas-microsoft-com:vml" Requires="v">
                <p:oleObj spid="_x0000_s11461" name="Equation" r:id="rId27" imgW="5956300" imgH="914400" progId="Equation.DSMT4">
                  <p:embed/>
                </p:oleObj>
              </mc:Choice>
              <mc:Fallback>
                <p:oleObj name="Equation" r:id="rId27" imgW="5956300" imgH="914400" progId="Equation.DSMT4">
                  <p:embed/>
                  <p:pic>
                    <p:nvPicPr>
                      <p:cNvPr id="35" name="Object 34"/>
                      <p:cNvPicPr/>
                      <p:nvPr/>
                    </p:nvPicPr>
                    <p:blipFill>
                      <a:blip r:embed="rId28"/>
                      <a:stretch>
                        <a:fillRect/>
                      </a:stretch>
                    </p:blipFill>
                    <p:spPr>
                      <a:xfrm>
                        <a:off x="236538" y="5089525"/>
                        <a:ext cx="8710612" cy="1341438"/>
                      </a:xfrm>
                      <a:prstGeom prst="rect">
                        <a:avLst/>
                      </a:prstGeom>
                    </p:spPr>
                  </p:pic>
                </p:oleObj>
              </mc:Fallback>
            </mc:AlternateContent>
          </a:graphicData>
        </a:graphic>
      </p:graphicFrame>
      <p:graphicFrame>
        <p:nvGraphicFramePr>
          <p:cNvPr id="36" name="Object 35"/>
          <p:cNvGraphicFramePr>
            <a:graphicFrameLocks noChangeAspect="1"/>
          </p:cNvGraphicFramePr>
          <p:nvPr/>
        </p:nvGraphicFramePr>
        <p:xfrm>
          <a:off x="825500" y="3629025"/>
          <a:ext cx="1076325" cy="354013"/>
        </p:xfrm>
        <a:graphic>
          <a:graphicData uri="http://schemas.openxmlformats.org/presentationml/2006/ole">
            <mc:AlternateContent xmlns:mc="http://schemas.openxmlformats.org/markup-compatibility/2006">
              <mc:Choice xmlns:v="urn:schemas-microsoft-com:vml" Requires="v">
                <p:oleObj spid="_x0000_s11462" name="Equation" r:id="rId29" imgW="736600" imgH="241300" progId="Equation.DSMT4">
                  <p:embed/>
                </p:oleObj>
              </mc:Choice>
              <mc:Fallback>
                <p:oleObj name="Equation" r:id="rId29" imgW="736600" imgH="241300" progId="Equation.DSMT4">
                  <p:embed/>
                  <p:pic>
                    <p:nvPicPr>
                      <p:cNvPr id="36" name="Object 35"/>
                      <p:cNvPicPr/>
                      <p:nvPr/>
                    </p:nvPicPr>
                    <p:blipFill>
                      <a:blip r:embed="rId30"/>
                      <a:stretch>
                        <a:fillRect/>
                      </a:stretch>
                    </p:blipFill>
                    <p:spPr>
                      <a:xfrm>
                        <a:off x="825500" y="3629025"/>
                        <a:ext cx="1076325" cy="354013"/>
                      </a:xfrm>
                      <a:prstGeom prst="rect">
                        <a:avLst/>
                      </a:prstGeom>
                    </p:spPr>
                  </p:pic>
                </p:oleObj>
              </mc:Fallback>
            </mc:AlternateContent>
          </a:graphicData>
        </a:graphic>
      </p:graphicFrame>
      <p:graphicFrame>
        <p:nvGraphicFramePr>
          <p:cNvPr id="39" name="Object 38"/>
          <p:cNvGraphicFramePr>
            <a:graphicFrameLocks noChangeAspect="1"/>
          </p:cNvGraphicFramePr>
          <p:nvPr/>
        </p:nvGraphicFramePr>
        <p:xfrm>
          <a:off x="7900988" y="3697288"/>
          <a:ext cx="482600" cy="223837"/>
        </p:xfrm>
        <a:graphic>
          <a:graphicData uri="http://schemas.openxmlformats.org/presentationml/2006/ole">
            <mc:AlternateContent xmlns:mc="http://schemas.openxmlformats.org/markup-compatibility/2006">
              <mc:Choice xmlns:v="urn:schemas-microsoft-com:vml" Requires="v">
                <p:oleObj spid="_x0000_s11463" name="Equation" r:id="rId31" imgW="330200" imgH="152400" progId="Equation.DSMT4">
                  <p:embed/>
                </p:oleObj>
              </mc:Choice>
              <mc:Fallback>
                <p:oleObj name="Equation" r:id="rId31" imgW="330200" imgH="152400" progId="Equation.DSMT4">
                  <p:embed/>
                  <p:pic>
                    <p:nvPicPr>
                      <p:cNvPr id="39" name="Object 38"/>
                      <p:cNvPicPr/>
                      <p:nvPr/>
                    </p:nvPicPr>
                    <p:blipFill>
                      <a:blip r:embed="rId32"/>
                      <a:stretch>
                        <a:fillRect/>
                      </a:stretch>
                    </p:blipFill>
                    <p:spPr>
                      <a:xfrm>
                        <a:off x="7900988" y="3697288"/>
                        <a:ext cx="482600" cy="223837"/>
                      </a:xfrm>
                      <a:prstGeom prst="rect">
                        <a:avLst/>
                      </a:prstGeom>
                    </p:spPr>
                  </p:pic>
                </p:oleObj>
              </mc:Fallback>
            </mc:AlternateContent>
          </a:graphicData>
        </a:graphic>
      </p:graphicFrame>
      <p:graphicFrame>
        <p:nvGraphicFramePr>
          <p:cNvPr id="40" name="Object 39"/>
          <p:cNvGraphicFramePr>
            <a:graphicFrameLocks noChangeAspect="1"/>
          </p:cNvGraphicFramePr>
          <p:nvPr/>
        </p:nvGraphicFramePr>
        <p:xfrm>
          <a:off x="8279862" y="3508375"/>
          <a:ext cx="706438" cy="576262"/>
        </p:xfrm>
        <a:graphic>
          <a:graphicData uri="http://schemas.openxmlformats.org/presentationml/2006/ole">
            <mc:AlternateContent xmlns:mc="http://schemas.openxmlformats.org/markup-compatibility/2006">
              <mc:Choice xmlns:v="urn:schemas-microsoft-com:vml" Requires="v">
                <p:oleObj spid="_x0000_s11464" name="Equation" r:id="rId33" imgW="482600" imgH="393700" progId="Equation.DSMT4">
                  <p:embed/>
                </p:oleObj>
              </mc:Choice>
              <mc:Fallback>
                <p:oleObj name="Equation" r:id="rId33" imgW="482600" imgH="393700" progId="Equation.DSMT4">
                  <p:embed/>
                  <p:pic>
                    <p:nvPicPr>
                      <p:cNvPr id="40" name="Object 39"/>
                      <p:cNvPicPr/>
                      <p:nvPr/>
                    </p:nvPicPr>
                    <p:blipFill>
                      <a:blip r:embed="rId34"/>
                      <a:stretch>
                        <a:fillRect/>
                      </a:stretch>
                    </p:blipFill>
                    <p:spPr>
                      <a:xfrm>
                        <a:off x="8279862" y="3508375"/>
                        <a:ext cx="706438" cy="576262"/>
                      </a:xfrm>
                      <a:prstGeom prst="rect">
                        <a:avLst/>
                      </a:prstGeom>
                    </p:spPr>
                  </p:pic>
                </p:oleObj>
              </mc:Fallback>
            </mc:AlternateContent>
          </a:graphicData>
        </a:graphic>
      </p:graphicFrame>
      <p:graphicFrame>
        <p:nvGraphicFramePr>
          <p:cNvPr id="41" name="Object 40"/>
          <p:cNvGraphicFramePr>
            <a:graphicFrameLocks noChangeAspect="1"/>
          </p:cNvGraphicFramePr>
          <p:nvPr/>
        </p:nvGraphicFramePr>
        <p:xfrm>
          <a:off x="1785938" y="3603625"/>
          <a:ext cx="5811837" cy="409575"/>
        </p:xfrm>
        <a:graphic>
          <a:graphicData uri="http://schemas.openxmlformats.org/presentationml/2006/ole">
            <mc:AlternateContent xmlns:mc="http://schemas.openxmlformats.org/markup-compatibility/2006">
              <mc:Choice xmlns:v="urn:schemas-microsoft-com:vml" Requires="v">
                <p:oleObj spid="_x0000_s11465" name="Equation" r:id="rId35" imgW="3975100" imgH="279400" progId="Equation.DSMT4">
                  <p:embed/>
                </p:oleObj>
              </mc:Choice>
              <mc:Fallback>
                <p:oleObj name="Equation" r:id="rId35" imgW="3975100" imgH="279400" progId="Equation.DSMT4">
                  <p:embed/>
                  <p:pic>
                    <p:nvPicPr>
                      <p:cNvPr id="41" name="Object 40"/>
                      <p:cNvPicPr/>
                      <p:nvPr/>
                    </p:nvPicPr>
                    <p:blipFill>
                      <a:blip r:embed="rId36"/>
                      <a:stretch>
                        <a:fillRect/>
                      </a:stretch>
                    </p:blipFill>
                    <p:spPr>
                      <a:xfrm>
                        <a:off x="1785938" y="3603625"/>
                        <a:ext cx="5811837" cy="409575"/>
                      </a:xfrm>
                      <a:prstGeom prst="rect">
                        <a:avLst/>
                      </a:prstGeom>
                    </p:spPr>
                  </p:pic>
                </p:oleObj>
              </mc:Fallback>
            </mc:AlternateContent>
          </a:graphicData>
        </a:graphic>
      </p:graphicFrame>
      <p:graphicFrame>
        <p:nvGraphicFramePr>
          <p:cNvPr id="44" name="Object 43"/>
          <p:cNvGraphicFramePr>
            <a:graphicFrameLocks noChangeAspect="1"/>
          </p:cNvGraphicFramePr>
          <p:nvPr/>
        </p:nvGraphicFramePr>
        <p:xfrm>
          <a:off x="433388" y="4116388"/>
          <a:ext cx="1336675" cy="354012"/>
        </p:xfrm>
        <a:graphic>
          <a:graphicData uri="http://schemas.openxmlformats.org/presentationml/2006/ole">
            <mc:AlternateContent xmlns:mc="http://schemas.openxmlformats.org/markup-compatibility/2006">
              <mc:Choice xmlns:v="urn:schemas-microsoft-com:vml" Requires="v">
                <p:oleObj spid="_x0000_s11466" name="Equation" r:id="rId37" imgW="914400" imgH="241300" progId="Equation.DSMT4">
                  <p:embed/>
                </p:oleObj>
              </mc:Choice>
              <mc:Fallback>
                <p:oleObj name="Equation" r:id="rId37" imgW="914400" imgH="241300" progId="Equation.DSMT4">
                  <p:embed/>
                  <p:pic>
                    <p:nvPicPr>
                      <p:cNvPr id="44" name="Object 43"/>
                      <p:cNvPicPr/>
                      <p:nvPr/>
                    </p:nvPicPr>
                    <p:blipFill>
                      <a:blip r:embed="rId38"/>
                      <a:stretch>
                        <a:fillRect/>
                      </a:stretch>
                    </p:blipFill>
                    <p:spPr>
                      <a:xfrm>
                        <a:off x="433388" y="4116388"/>
                        <a:ext cx="1336675" cy="354012"/>
                      </a:xfrm>
                      <a:prstGeom prst="rect">
                        <a:avLst/>
                      </a:prstGeom>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3044932697"/>
              </p:ext>
            </p:extLst>
          </p:nvPr>
        </p:nvGraphicFramePr>
        <p:xfrm>
          <a:off x="1803400" y="4025900"/>
          <a:ext cx="5254625" cy="482600"/>
        </p:xfrm>
        <a:graphic>
          <a:graphicData uri="http://schemas.openxmlformats.org/presentationml/2006/ole">
            <mc:AlternateContent xmlns:mc="http://schemas.openxmlformats.org/markup-compatibility/2006">
              <mc:Choice xmlns:v="urn:schemas-microsoft-com:vml" Requires="v">
                <p:oleObj spid="_x0000_s11467" name="Equation" r:id="rId39" imgW="3594100" imgH="330200" progId="Equation.DSMT4">
                  <p:embed/>
                </p:oleObj>
              </mc:Choice>
              <mc:Fallback>
                <p:oleObj name="Equation" r:id="rId39" imgW="3594100" imgH="330200" progId="Equation.DSMT4">
                  <p:embed/>
                  <p:pic>
                    <p:nvPicPr>
                      <p:cNvPr id="46" name="Object 45"/>
                      <p:cNvPicPr/>
                      <p:nvPr/>
                    </p:nvPicPr>
                    <p:blipFill>
                      <a:blip r:embed="rId40"/>
                      <a:stretch>
                        <a:fillRect/>
                      </a:stretch>
                    </p:blipFill>
                    <p:spPr>
                      <a:xfrm>
                        <a:off x="1803400" y="4025900"/>
                        <a:ext cx="5254625" cy="482600"/>
                      </a:xfrm>
                      <a:prstGeom prst="rect">
                        <a:avLst/>
                      </a:prstGeom>
                    </p:spPr>
                  </p:pic>
                </p:oleObj>
              </mc:Fallback>
            </mc:AlternateContent>
          </a:graphicData>
        </a:graphic>
      </p:graphicFrame>
      <p:graphicFrame>
        <p:nvGraphicFramePr>
          <p:cNvPr id="48" name="Object 47"/>
          <p:cNvGraphicFramePr>
            <a:graphicFrameLocks noChangeAspect="1"/>
          </p:cNvGraphicFramePr>
          <p:nvPr/>
        </p:nvGraphicFramePr>
        <p:xfrm>
          <a:off x="7918450" y="4000500"/>
          <a:ext cx="1038225" cy="577850"/>
        </p:xfrm>
        <a:graphic>
          <a:graphicData uri="http://schemas.openxmlformats.org/presentationml/2006/ole">
            <mc:AlternateContent xmlns:mc="http://schemas.openxmlformats.org/markup-compatibility/2006">
              <mc:Choice xmlns:v="urn:schemas-microsoft-com:vml" Requires="v">
                <p:oleObj spid="_x0000_s11468" name="Equation" r:id="rId41" imgW="711200" imgH="393700" progId="Equation.DSMT4">
                  <p:embed/>
                </p:oleObj>
              </mc:Choice>
              <mc:Fallback>
                <p:oleObj name="Equation" r:id="rId41" imgW="711200" imgH="393700" progId="Equation.DSMT4">
                  <p:embed/>
                  <p:pic>
                    <p:nvPicPr>
                      <p:cNvPr id="48" name="Object 47"/>
                      <p:cNvPicPr/>
                      <p:nvPr/>
                    </p:nvPicPr>
                    <p:blipFill>
                      <a:blip r:embed="rId42"/>
                      <a:stretch>
                        <a:fillRect/>
                      </a:stretch>
                    </p:blipFill>
                    <p:spPr>
                      <a:xfrm>
                        <a:off x="7918450" y="4000500"/>
                        <a:ext cx="1038225" cy="577850"/>
                      </a:xfrm>
                      <a:prstGeom prst="rect">
                        <a:avLst/>
                      </a:prstGeom>
                    </p:spPr>
                  </p:pic>
                </p:oleObj>
              </mc:Fallback>
            </mc:AlternateContent>
          </a:graphicData>
        </a:graphic>
      </p:graphicFrame>
      <p:cxnSp>
        <p:nvCxnSpPr>
          <p:cNvPr id="50" name="Straight Arrow Connector 49"/>
          <p:cNvCxnSpPr>
            <a:cxnSpLocks/>
            <a:endCxn id="7" idx="7"/>
          </p:cNvCxnSpPr>
          <p:nvPr/>
        </p:nvCxnSpPr>
        <p:spPr>
          <a:xfrm flipV="1">
            <a:off x="4595049" y="1069817"/>
            <a:ext cx="377447" cy="455079"/>
          </a:xfrm>
          <a:prstGeom prst="straightConnector1">
            <a:avLst/>
          </a:prstGeom>
          <a:ln w="127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51" name="Object 50"/>
          <p:cNvGraphicFramePr>
            <a:graphicFrameLocks noChangeAspect="1"/>
          </p:cNvGraphicFramePr>
          <p:nvPr/>
        </p:nvGraphicFramePr>
        <p:xfrm>
          <a:off x="4356099" y="1247545"/>
          <a:ext cx="956165" cy="270391"/>
        </p:xfrm>
        <a:graphic>
          <a:graphicData uri="http://schemas.openxmlformats.org/presentationml/2006/ole">
            <mc:AlternateContent xmlns:mc="http://schemas.openxmlformats.org/markup-compatibility/2006">
              <mc:Choice xmlns:v="urn:schemas-microsoft-com:vml" Requires="v">
                <p:oleObj spid="_x0000_s11469" name="Equation" r:id="rId43" imgW="723900" imgH="203200" progId="Equation.DSMT4">
                  <p:embed/>
                </p:oleObj>
              </mc:Choice>
              <mc:Fallback>
                <p:oleObj name="Equation" r:id="rId43" imgW="723900" imgH="203200" progId="Equation.DSMT4">
                  <p:embed/>
                  <p:pic>
                    <p:nvPicPr>
                      <p:cNvPr id="51" name="Object 50"/>
                      <p:cNvPicPr/>
                      <p:nvPr/>
                    </p:nvPicPr>
                    <p:blipFill>
                      <a:blip r:embed="rId44"/>
                      <a:stretch>
                        <a:fillRect/>
                      </a:stretch>
                    </p:blipFill>
                    <p:spPr>
                      <a:xfrm>
                        <a:off x="4356099" y="1247545"/>
                        <a:ext cx="956165" cy="270391"/>
                      </a:xfrm>
                      <a:prstGeom prst="rect">
                        <a:avLst/>
                      </a:prstGeom>
                    </p:spPr>
                  </p:pic>
                </p:oleObj>
              </mc:Fallback>
            </mc:AlternateContent>
          </a:graphicData>
        </a:graphic>
      </p:graphicFrame>
      <p:cxnSp>
        <p:nvCxnSpPr>
          <p:cNvPr id="53" name="Straight Connector 52"/>
          <p:cNvCxnSpPr/>
          <p:nvPr/>
        </p:nvCxnSpPr>
        <p:spPr>
          <a:xfrm flipV="1">
            <a:off x="2960688" y="4084637"/>
            <a:ext cx="315912" cy="393407"/>
          </a:xfrm>
          <a:prstGeom prst="line">
            <a:avLst/>
          </a:prstGeom>
          <a:ln w="9525" cmpd="sng">
            <a:solidFill>
              <a:srgbClr val="FF0000"/>
            </a:solidFill>
          </a:ln>
          <a:effectLst/>
        </p:spPr>
        <p:style>
          <a:lnRef idx="2">
            <a:schemeClr val="accent1"/>
          </a:lnRef>
          <a:fillRef idx="0">
            <a:schemeClr val="accent1"/>
          </a:fillRef>
          <a:effectRef idx="1">
            <a:schemeClr val="accent1"/>
          </a:effectRef>
          <a:fontRef idx="minor">
            <a:schemeClr val="tx1"/>
          </a:fontRef>
        </p:style>
      </p:cxnSp>
      <p:graphicFrame>
        <p:nvGraphicFramePr>
          <p:cNvPr id="55" name="Object 54"/>
          <p:cNvGraphicFramePr>
            <a:graphicFrameLocks noChangeAspect="1"/>
          </p:cNvGraphicFramePr>
          <p:nvPr/>
        </p:nvGraphicFramePr>
        <p:xfrm>
          <a:off x="3213357" y="3910012"/>
          <a:ext cx="230187" cy="184150"/>
        </p:xfrm>
        <a:graphic>
          <a:graphicData uri="http://schemas.openxmlformats.org/presentationml/2006/ole">
            <mc:AlternateContent xmlns:mc="http://schemas.openxmlformats.org/markup-compatibility/2006">
              <mc:Choice xmlns:v="urn:schemas-microsoft-com:vml" Requires="v">
                <p:oleObj spid="_x0000_s11470" name="Equation" r:id="rId45" imgW="190500" imgH="152400" progId="Equation.DSMT4">
                  <p:embed/>
                </p:oleObj>
              </mc:Choice>
              <mc:Fallback>
                <p:oleObj name="Equation" r:id="rId45" imgW="190500" imgH="152400" progId="Equation.DSMT4">
                  <p:embed/>
                  <p:pic>
                    <p:nvPicPr>
                      <p:cNvPr id="55" name="Object 54"/>
                      <p:cNvPicPr/>
                      <p:nvPr/>
                    </p:nvPicPr>
                    <p:blipFill>
                      <a:blip r:embed="rId46"/>
                      <a:stretch>
                        <a:fillRect/>
                      </a:stretch>
                    </p:blipFill>
                    <p:spPr>
                      <a:xfrm>
                        <a:off x="3213357" y="3910012"/>
                        <a:ext cx="230187" cy="184150"/>
                      </a:xfrm>
                      <a:prstGeom prst="rect">
                        <a:avLst/>
                      </a:prstGeom>
                    </p:spPr>
                  </p:pic>
                </p:oleObj>
              </mc:Fallback>
            </mc:AlternateContent>
          </a:graphicData>
        </a:graphic>
      </p:graphicFrame>
      <p:cxnSp>
        <p:nvCxnSpPr>
          <p:cNvPr id="10" name="Straight Arrow Connector 9"/>
          <p:cNvCxnSpPr/>
          <p:nvPr/>
        </p:nvCxnSpPr>
        <p:spPr>
          <a:xfrm>
            <a:off x="1231900" y="4478044"/>
            <a:ext cx="519113" cy="678156"/>
          </a:xfrm>
          <a:prstGeom prst="straightConnector1">
            <a:avLst/>
          </a:prstGeom>
          <a:ln w="127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2504952" y="4460875"/>
            <a:ext cx="0" cy="695325"/>
          </a:xfrm>
          <a:prstGeom prst="straightConnector1">
            <a:avLst/>
          </a:prstGeom>
          <a:ln w="127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H="1">
            <a:off x="3443544" y="4460875"/>
            <a:ext cx="600872" cy="695325"/>
          </a:xfrm>
          <a:prstGeom prst="straightConnector1">
            <a:avLst/>
          </a:prstGeom>
          <a:ln w="127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cxnSpLocks/>
          </p:cNvCxnSpPr>
          <p:nvPr/>
        </p:nvCxnSpPr>
        <p:spPr>
          <a:xfrm flipH="1">
            <a:off x="4595050" y="4478044"/>
            <a:ext cx="648261" cy="555919"/>
          </a:xfrm>
          <a:prstGeom prst="straightConnector1">
            <a:avLst/>
          </a:prstGeom>
          <a:ln w="127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cxnSpLocks/>
          </p:cNvCxnSpPr>
          <p:nvPr/>
        </p:nvCxnSpPr>
        <p:spPr>
          <a:xfrm flipH="1">
            <a:off x="5600700" y="4451350"/>
            <a:ext cx="676599" cy="717645"/>
          </a:xfrm>
          <a:prstGeom prst="straightConnector1">
            <a:avLst/>
          </a:prstGeom>
          <a:ln w="127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H="1">
            <a:off x="6736298" y="4537075"/>
            <a:ext cx="1543564" cy="636294"/>
          </a:xfrm>
          <a:prstGeom prst="straightConnector1">
            <a:avLst/>
          </a:prstGeom>
          <a:ln w="127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81215" y="2524040"/>
            <a:ext cx="7224269" cy="400110"/>
          </a:xfrm>
          <a:prstGeom prst="rect">
            <a:avLst/>
          </a:prstGeom>
          <a:noFill/>
        </p:spPr>
        <p:txBody>
          <a:bodyPr wrap="square" rtlCol="0">
            <a:spAutoFit/>
          </a:bodyPr>
          <a:lstStyle/>
          <a:p>
            <a:r>
              <a:rPr lang="en-US" sz="2000" dirty="0">
                <a:solidFill>
                  <a:srgbClr val="FF0000"/>
                </a:solidFill>
                <a:latin typeface="Apple Chancery"/>
                <a:cs typeface="Apple Chancery"/>
              </a:rPr>
              <a:t>What’s the first </a:t>
            </a:r>
            <a:r>
              <a:rPr lang="en-US" sz="2000" dirty="0">
                <a:solidFill>
                  <a:srgbClr val="0000FF"/>
                </a:solidFill>
                <a:latin typeface="Times New Roman"/>
                <a:cs typeface="Times New Roman"/>
              </a:rPr>
              <a:t>thing you will write?</a:t>
            </a:r>
            <a:endParaRPr lang="en-US" sz="2400" dirty="0">
              <a:solidFill>
                <a:srgbClr val="0000FF"/>
              </a:solidFill>
              <a:latin typeface="Apple Chancery"/>
              <a:cs typeface="Apple Chancery"/>
            </a:endParaRPr>
          </a:p>
        </p:txBody>
      </p:sp>
      <p:graphicFrame>
        <p:nvGraphicFramePr>
          <p:cNvPr id="59" name="Object 58">
            <a:extLst>
              <a:ext uri="{FF2B5EF4-FFF2-40B4-BE49-F238E27FC236}">
                <a16:creationId xmlns:a16="http://schemas.microsoft.com/office/drawing/2014/main" id="{624E8E08-8C76-BF49-A877-1974017A4A90}"/>
              </a:ext>
            </a:extLst>
          </p:cNvPr>
          <p:cNvGraphicFramePr>
            <a:graphicFrameLocks noChangeAspect="1"/>
          </p:cNvGraphicFramePr>
          <p:nvPr>
            <p:extLst>
              <p:ext uri="{D42A27DB-BD31-4B8C-83A1-F6EECF244321}">
                <p14:modId xmlns:p14="http://schemas.microsoft.com/office/powerpoint/2010/main" val="749871964"/>
              </p:ext>
            </p:extLst>
          </p:nvPr>
        </p:nvGraphicFramePr>
        <p:xfrm>
          <a:off x="6173734" y="1237690"/>
          <a:ext cx="658127" cy="600463"/>
        </p:xfrm>
        <a:graphic>
          <a:graphicData uri="http://schemas.openxmlformats.org/presentationml/2006/ole">
            <mc:AlternateContent xmlns:mc="http://schemas.openxmlformats.org/markup-compatibility/2006">
              <mc:Choice xmlns:v="urn:schemas-microsoft-com:vml" Requires="v">
                <p:oleObj spid="_x0000_s11471" name="Equation" r:id="rId47" imgW="520700" imgH="469900" progId="Equation.DSMT4">
                  <p:embed/>
                </p:oleObj>
              </mc:Choice>
              <mc:Fallback>
                <p:oleObj name="Equation" r:id="rId47" imgW="520700" imgH="469900" progId="Equation.DSMT4">
                  <p:embed/>
                  <p:pic>
                    <p:nvPicPr>
                      <p:cNvPr id="73" name="Object 72"/>
                      <p:cNvPicPr/>
                      <p:nvPr/>
                    </p:nvPicPr>
                    <p:blipFill>
                      <a:blip r:embed="rId48"/>
                      <a:stretch>
                        <a:fillRect/>
                      </a:stretch>
                    </p:blipFill>
                    <p:spPr>
                      <a:xfrm>
                        <a:off x="6173734" y="1237690"/>
                        <a:ext cx="658127" cy="600463"/>
                      </a:xfrm>
                      <a:prstGeom prst="rect">
                        <a:avLst/>
                      </a:prstGeom>
                    </p:spPr>
                  </p:pic>
                </p:oleObj>
              </mc:Fallback>
            </mc:AlternateContent>
          </a:graphicData>
        </a:graphic>
      </p:graphicFrame>
    </p:spTree>
    <p:extLst>
      <p:ext uri="{BB962C8B-B14F-4D97-AF65-F5344CB8AC3E}">
        <p14:creationId xmlns:p14="http://schemas.microsoft.com/office/powerpoint/2010/main" val="208279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par>
                                <p:cTn id="59" presetID="9" presetClass="entr" presetSubtype="0" fill="hold"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dissolve">
                                      <p:cBhvr>
                                        <p:cTn id="6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7CF6F4-BC02-2D4F-A9EF-C22E92679074}"/>
              </a:ext>
            </a:extLst>
          </p:cNvPr>
          <p:cNvSpPr txBox="1"/>
          <p:nvPr/>
        </p:nvSpPr>
        <p:spPr>
          <a:xfrm>
            <a:off x="1193180" y="992459"/>
            <a:ext cx="3050835" cy="400110"/>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Mention Roller Coaster . . </a:t>
            </a:r>
            <a:r>
              <a:rPr lang="en-US" sz="200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18895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33349</TotalTime>
  <Words>830</Words>
  <Application>Microsoft Macintosh PowerPoint</Application>
  <PresentationFormat>On-screen Show (4:3)</PresentationFormat>
  <Paragraphs>34</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Apple Chancery</vt:lpstr>
      <vt:lpstr>Arial</vt:lpstr>
      <vt:lpstr>Calibri</vt:lpstr>
      <vt:lpstr>Times New Roman</vt:lpstr>
      <vt:lpstr>Office Theme</vt:lpstr>
      <vt:lpstr>Equation</vt:lpstr>
      <vt:lpstr>General announcements</vt:lpstr>
      <vt:lpstr>PowerPoint Presentation</vt:lpstr>
      <vt:lpstr>PowerPoint Presentation</vt:lpstr>
      <vt:lpstr>PowerPoint Presentation</vt:lpstr>
      <vt:lpstr>Things to Think About!</vt:lpstr>
      <vt:lpstr>PowerPoint Presentation</vt:lpstr>
      <vt:lpstr>PowerPoint Presentation</vt:lpstr>
      <vt:lpstr>PowerPoint Presentation</vt:lpstr>
      <vt:lpstr>PowerPoint Presentation</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700</cp:revision>
  <cp:lastPrinted>2017-11-14T01:56:41Z</cp:lastPrinted>
  <dcterms:created xsi:type="dcterms:W3CDTF">2017-08-16T17:34:12Z</dcterms:created>
  <dcterms:modified xsi:type="dcterms:W3CDTF">2020-10-20T16:07:36Z</dcterms:modified>
</cp:coreProperties>
</file>